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3" r:id="rId3"/>
    <p:sldId id="284"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A9A882-396F-4F5C-A3AD-1CBB7B1CA39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B7A8A55-E8DF-48A1-9BD1-13BCED58077D}">
      <dgm:prSet/>
      <dgm:spPr/>
      <dgm:t>
        <a:bodyPr/>
        <a:lstStyle/>
        <a:p>
          <a:r>
            <a:rPr lang="en-GB"/>
            <a:t>Main goal of the report is to know about the marketing strategy of “Sailor” .</a:t>
          </a:r>
          <a:endParaRPr lang="en-US"/>
        </a:p>
      </dgm:t>
    </dgm:pt>
    <dgm:pt modelId="{00EDE87F-28D3-4165-B7A4-0034FCC2D60B}" type="parTrans" cxnId="{5373D2BE-8FF4-466C-9574-A983451D9E13}">
      <dgm:prSet/>
      <dgm:spPr/>
      <dgm:t>
        <a:bodyPr/>
        <a:lstStyle/>
        <a:p>
          <a:endParaRPr lang="en-US"/>
        </a:p>
      </dgm:t>
    </dgm:pt>
    <dgm:pt modelId="{52285CFF-A8DF-463F-9689-3F1A079E961E}" type="sibTrans" cxnId="{5373D2BE-8FF4-466C-9574-A983451D9E13}">
      <dgm:prSet/>
      <dgm:spPr/>
      <dgm:t>
        <a:bodyPr/>
        <a:lstStyle/>
        <a:p>
          <a:endParaRPr lang="en-US"/>
        </a:p>
      </dgm:t>
    </dgm:pt>
    <dgm:pt modelId="{21471BFA-81A2-4DAE-9398-7C7DAE3BAA7F}">
      <dgm:prSet/>
      <dgm:spPr/>
      <dgm:t>
        <a:bodyPr/>
        <a:lstStyle/>
        <a:p>
          <a:r>
            <a:rPr lang="en-GB"/>
            <a:t>Sailor is one of the Epyllion’s SBU.</a:t>
          </a:r>
          <a:endParaRPr lang="en-US"/>
        </a:p>
      </dgm:t>
    </dgm:pt>
    <dgm:pt modelId="{1FAD024D-68AE-477A-B587-B82C79374F79}" type="parTrans" cxnId="{1DD70A81-AF91-44EB-98CE-EC94A01D5EBC}">
      <dgm:prSet/>
      <dgm:spPr/>
      <dgm:t>
        <a:bodyPr/>
        <a:lstStyle/>
        <a:p>
          <a:endParaRPr lang="en-US"/>
        </a:p>
      </dgm:t>
    </dgm:pt>
    <dgm:pt modelId="{1F774CEE-9F4B-4EB5-88B1-23C819F24282}" type="sibTrans" cxnId="{1DD70A81-AF91-44EB-98CE-EC94A01D5EBC}">
      <dgm:prSet/>
      <dgm:spPr/>
      <dgm:t>
        <a:bodyPr/>
        <a:lstStyle/>
        <a:p>
          <a:endParaRPr lang="en-US"/>
        </a:p>
      </dgm:t>
    </dgm:pt>
    <dgm:pt modelId="{040C353F-CC93-4D14-9F65-DF8CE474AC1A}">
      <dgm:prSet/>
      <dgm:spPr/>
      <dgm:t>
        <a:bodyPr/>
        <a:lstStyle/>
        <a:p>
          <a:r>
            <a:rPr lang="en-GB"/>
            <a:t>With the motto “Human Spirit”, Epyllion Group started its journey in 1994 with a readymade garment’s unit in Dhaka. </a:t>
          </a:r>
          <a:endParaRPr lang="en-US"/>
        </a:p>
      </dgm:t>
    </dgm:pt>
    <dgm:pt modelId="{E13E474D-0CB1-4FEB-A1CB-F4F9628747A2}" type="parTrans" cxnId="{892B92FF-336F-46A1-B1EB-F7AE682AE95A}">
      <dgm:prSet/>
      <dgm:spPr/>
      <dgm:t>
        <a:bodyPr/>
        <a:lstStyle/>
        <a:p>
          <a:endParaRPr lang="en-US"/>
        </a:p>
      </dgm:t>
    </dgm:pt>
    <dgm:pt modelId="{03E1CA5B-27F6-41D8-B1C4-C428FBCD9A4C}" type="sibTrans" cxnId="{892B92FF-336F-46A1-B1EB-F7AE682AE95A}">
      <dgm:prSet/>
      <dgm:spPr/>
      <dgm:t>
        <a:bodyPr/>
        <a:lstStyle/>
        <a:p>
          <a:endParaRPr lang="en-US"/>
        </a:p>
      </dgm:t>
    </dgm:pt>
    <dgm:pt modelId="{A3E0776F-8461-46D1-95AB-38A90CBBE4D7}">
      <dgm:prSet/>
      <dgm:spPr/>
      <dgm:t>
        <a:bodyPr/>
        <a:lstStyle/>
        <a:p>
          <a:r>
            <a:rPr lang="en-GB"/>
            <a:t>We gathered information from </a:t>
          </a:r>
          <a:r>
            <a:rPr lang="en-US"/>
            <a:t>Epyllion group’s Merchandiser Habibur Rahaman.</a:t>
          </a:r>
        </a:p>
      </dgm:t>
    </dgm:pt>
    <dgm:pt modelId="{C48D4BC6-699A-4C67-B685-BB55DA718AEF}" type="parTrans" cxnId="{211411EE-7518-4D4A-99C7-C656B198D86F}">
      <dgm:prSet/>
      <dgm:spPr/>
      <dgm:t>
        <a:bodyPr/>
        <a:lstStyle/>
        <a:p>
          <a:endParaRPr lang="en-US"/>
        </a:p>
      </dgm:t>
    </dgm:pt>
    <dgm:pt modelId="{09A50827-D7FB-49C7-93A2-1396BBC2542E}" type="sibTrans" cxnId="{211411EE-7518-4D4A-99C7-C656B198D86F}">
      <dgm:prSet/>
      <dgm:spPr/>
      <dgm:t>
        <a:bodyPr/>
        <a:lstStyle/>
        <a:p>
          <a:endParaRPr lang="en-US"/>
        </a:p>
      </dgm:t>
    </dgm:pt>
    <dgm:pt modelId="{9336F6A1-AA07-4932-BE3D-0246C19F7F42}" type="pres">
      <dgm:prSet presAssocID="{0CA9A882-396F-4F5C-A3AD-1CBB7B1CA39D}" presName="root" presStyleCnt="0">
        <dgm:presLayoutVars>
          <dgm:dir/>
          <dgm:resizeHandles val="exact"/>
        </dgm:presLayoutVars>
      </dgm:prSet>
      <dgm:spPr/>
    </dgm:pt>
    <dgm:pt modelId="{F1D0A11B-20D6-4711-A3DC-2FF05E1B96A7}" type="pres">
      <dgm:prSet presAssocID="{1B7A8A55-E8DF-48A1-9BD1-13BCED58077D}" presName="compNode" presStyleCnt="0"/>
      <dgm:spPr/>
    </dgm:pt>
    <dgm:pt modelId="{91CAF611-DB0D-4173-B02C-1BC802966886}" type="pres">
      <dgm:prSet presAssocID="{1B7A8A55-E8DF-48A1-9BD1-13BCED58077D}" presName="bgRect" presStyleLbl="bgShp" presStyleIdx="0" presStyleCnt="4"/>
      <dgm:spPr/>
    </dgm:pt>
    <dgm:pt modelId="{F6A4BC13-1C94-4232-BDB2-5D7FAA21D240}" type="pres">
      <dgm:prSet presAssocID="{1B7A8A55-E8DF-48A1-9BD1-13BCED58077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ptain"/>
        </a:ext>
      </dgm:extLst>
    </dgm:pt>
    <dgm:pt modelId="{2BF9E51F-CFD4-4C7C-8530-C734467C7031}" type="pres">
      <dgm:prSet presAssocID="{1B7A8A55-E8DF-48A1-9BD1-13BCED58077D}" presName="spaceRect" presStyleCnt="0"/>
      <dgm:spPr/>
    </dgm:pt>
    <dgm:pt modelId="{DB5527EB-D2DA-421F-A48F-28EFD9B253E6}" type="pres">
      <dgm:prSet presAssocID="{1B7A8A55-E8DF-48A1-9BD1-13BCED58077D}" presName="parTx" presStyleLbl="revTx" presStyleIdx="0" presStyleCnt="4">
        <dgm:presLayoutVars>
          <dgm:chMax val="0"/>
          <dgm:chPref val="0"/>
        </dgm:presLayoutVars>
      </dgm:prSet>
      <dgm:spPr/>
    </dgm:pt>
    <dgm:pt modelId="{2C425039-8C24-486E-A220-7DA4AD0FD67F}" type="pres">
      <dgm:prSet presAssocID="{52285CFF-A8DF-463F-9689-3F1A079E961E}" presName="sibTrans" presStyleCnt="0"/>
      <dgm:spPr/>
    </dgm:pt>
    <dgm:pt modelId="{C37D29C7-7BF2-474E-9889-B102984D4D89}" type="pres">
      <dgm:prSet presAssocID="{21471BFA-81A2-4DAE-9398-7C7DAE3BAA7F}" presName="compNode" presStyleCnt="0"/>
      <dgm:spPr/>
    </dgm:pt>
    <dgm:pt modelId="{EC518303-28D0-43B1-A80B-03B2ED7C435B}" type="pres">
      <dgm:prSet presAssocID="{21471BFA-81A2-4DAE-9398-7C7DAE3BAA7F}" presName="bgRect" presStyleLbl="bgShp" presStyleIdx="1" presStyleCnt="4"/>
      <dgm:spPr/>
    </dgm:pt>
    <dgm:pt modelId="{00A7FCA9-E014-4A5D-80FB-F8009C1CD61A}" type="pres">
      <dgm:prSet presAssocID="{21471BFA-81A2-4DAE-9398-7C7DAE3BAA7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own"/>
        </a:ext>
      </dgm:extLst>
    </dgm:pt>
    <dgm:pt modelId="{C96FD5EC-FB6E-4459-9BC3-72E1B5A9FC81}" type="pres">
      <dgm:prSet presAssocID="{21471BFA-81A2-4DAE-9398-7C7DAE3BAA7F}" presName="spaceRect" presStyleCnt="0"/>
      <dgm:spPr/>
    </dgm:pt>
    <dgm:pt modelId="{35307CD7-572C-4EED-B326-5DD599187A32}" type="pres">
      <dgm:prSet presAssocID="{21471BFA-81A2-4DAE-9398-7C7DAE3BAA7F}" presName="parTx" presStyleLbl="revTx" presStyleIdx="1" presStyleCnt="4">
        <dgm:presLayoutVars>
          <dgm:chMax val="0"/>
          <dgm:chPref val="0"/>
        </dgm:presLayoutVars>
      </dgm:prSet>
      <dgm:spPr/>
    </dgm:pt>
    <dgm:pt modelId="{AC30F10F-4BBF-4E3A-8694-4786AB1E4611}" type="pres">
      <dgm:prSet presAssocID="{1F774CEE-9F4B-4EB5-88B1-23C819F24282}" presName="sibTrans" presStyleCnt="0"/>
      <dgm:spPr/>
    </dgm:pt>
    <dgm:pt modelId="{AEBFC429-AB70-4784-99C5-FB9E50E52FA4}" type="pres">
      <dgm:prSet presAssocID="{040C353F-CC93-4D14-9F65-DF8CE474AC1A}" presName="compNode" presStyleCnt="0"/>
      <dgm:spPr/>
    </dgm:pt>
    <dgm:pt modelId="{DC87BB3F-D9F8-445E-B156-5AA5211DA80B}" type="pres">
      <dgm:prSet presAssocID="{040C353F-CC93-4D14-9F65-DF8CE474AC1A}" presName="bgRect" presStyleLbl="bgShp" presStyleIdx="2" presStyleCnt="4"/>
      <dgm:spPr/>
    </dgm:pt>
    <dgm:pt modelId="{0A1567DB-2558-4324-8898-A8DAB70CEFE6}" type="pres">
      <dgm:prSet presAssocID="{040C353F-CC93-4D14-9F65-DF8CE474AC1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apanese Dolls"/>
        </a:ext>
      </dgm:extLst>
    </dgm:pt>
    <dgm:pt modelId="{1CFDB740-4821-444E-B6DB-667C05AEDE03}" type="pres">
      <dgm:prSet presAssocID="{040C353F-CC93-4D14-9F65-DF8CE474AC1A}" presName="spaceRect" presStyleCnt="0"/>
      <dgm:spPr/>
    </dgm:pt>
    <dgm:pt modelId="{B0DBE4B2-71C3-4BA3-87CF-E1363610D217}" type="pres">
      <dgm:prSet presAssocID="{040C353F-CC93-4D14-9F65-DF8CE474AC1A}" presName="parTx" presStyleLbl="revTx" presStyleIdx="2" presStyleCnt="4">
        <dgm:presLayoutVars>
          <dgm:chMax val="0"/>
          <dgm:chPref val="0"/>
        </dgm:presLayoutVars>
      </dgm:prSet>
      <dgm:spPr/>
    </dgm:pt>
    <dgm:pt modelId="{F47C5E6A-1645-4A28-A2F4-6AAE7E6B2079}" type="pres">
      <dgm:prSet presAssocID="{03E1CA5B-27F6-41D8-B1C4-C428FBCD9A4C}" presName="sibTrans" presStyleCnt="0"/>
      <dgm:spPr/>
    </dgm:pt>
    <dgm:pt modelId="{4F90D7AF-AF2A-4AFF-81B5-F6913B8A0CA5}" type="pres">
      <dgm:prSet presAssocID="{A3E0776F-8461-46D1-95AB-38A90CBBE4D7}" presName="compNode" presStyleCnt="0"/>
      <dgm:spPr/>
    </dgm:pt>
    <dgm:pt modelId="{E9063BA2-CA2E-4F50-BB13-669DBE5976E5}" type="pres">
      <dgm:prSet presAssocID="{A3E0776F-8461-46D1-95AB-38A90CBBE4D7}" presName="bgRect" presStyleLbl="bgShp" presStyleIdx="3" presStyleCnt="4"/>
      <dgm:spPr/>
    </dgm:pt>
    <dgm:pt modelId="{DC63C34B-CFF3-4A4B-B225-1C3900387C1D}" type="pres">
      <dgm:prSet presAssocID="{A3E0776F-8461-46D1-95AB-38A90CBBE4D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ustomer Review"/>
        </a:ext>
      </dgm:extLst>
    </dgm:pt>
    <dgm:pt modelId="{59CBFEF2-EE3E-40A7-909A-37CD7E4FE6EB}" type="pres">
      <dgm:prSet presAssocID="{A3E0776F-8461-46D1-95AB-38A90CBBE4D7}" presName="spaceRect" presStyleCnt="0"/>
      <dgm:spPr/>
    </dgm:pt>
    <dgm:pt modelId="{8EAAC97C-7786-4935-88AC-A9AC9038F5A8}" type="pres">
      <dgm:prSet presAssocID="{A3E0776F-8461-46D1-95AB-38A90CBBE4D7}" presName="parTx" presStyleLbl="revTx" presStyleIdx="3" presStyleCnt="4">
        <dgm:presLayoutVars>
          <dgm:chMax val="0"/>
          <dgm:chPref val="0"/>
        </dgm:presLayoutVars>
      </dgm:prSet>
      <dgm:spPr/>
    </dgm:pt>
  </dgm:ptLst>
  <dgm:cxnLst>
    <dgm:cxn modelId="{35ABEF3E-9E1B-4DD4-BCFC-4E0E30C359D3}" type="presOf" srcId="{A3E0776F-8461-46D1-95AB-38A90CBBE4D7}" destId="{8EAAC97C-7786-4935-88AC-A9AC9038F5A8}" srcOrd="0" destOrd="0" presId="urn:microsoft.com/office/officeart/2018/2/layout/IconVerticalSolidList"/>
    <dgm:cxn modelId="{F6CBCE72-CB5B-43DE-9404-EA77DD983856}" type="presOf" srcId="{0CA9A882-396F-4F5C-A3AD-1CBB7B1CA39D}" destId="{9336F6A1-AA07-4932-BE3D-0246C19F7F42}" srcOrd="0" destOrd="0" presId="urn:microsoft.com/office/officeart/2018/2/layout/IconVerticalSolidList"/>
    <dgm:cxn modelId="{A4E5307E-9924-4B56-BA20-85121A54F366}" type="presOf" srcId="{21471BFA-81A2-4DAE-9398-7C7DAE3BAA7F}" destId="{35307CD7-572C-4EED-B326-5DD599187A32}" srcOrd="0" destOrd="0" presId="urn:microsoft.com/office/officeart/2018/2/layout/IconVerticalSolidList"/>
    <dgm:cxn modelId="{1DD70A81-AF91-44EB-98CE-EC94A01D5EBC}" srcId="{0CA9A882-396F-4F5C-A3AD-1CBB7B1CA39D}" destId="{21471BFA-81A2-4DAE-9398-7C7DAE3BAA7F}" srcOrd="1" destOrd="0" parTransId="{1FAD024D-68AE-477A-B587-B82C79374F79}" sibTransId="{1F774CEE-9F4B-4EB5-88B1-23C819F24282}"/>
    <dgm:cxn modelId="{5ABC129B-52C0-4087-9129-D90D44B26131}" type="presOf" srcId="{1B7A8A55-E8DF-48A1-9BD1-13BCED58077D}" destId="{DB5527EB-D2DA-421F-A48F-28EFD9B253E6}" srcOrd="0" destOrd="0" presId="urn:microsoft.com/office/officeart/2018/2/layout/IconVerticalSolidList"/>
    <dgm:cxn modelId="{5373D2BE-8FF4-466C-9574-A983451D9E13}" srcId="{0CA9A882-396F-4F5C-A3AD-1CBB7B1CA39D}" destId="{1B7A8A55-E8DF-48A1-9BD1-13BCED58077D}" srcOrd="0" destOrd="0" parTransId="{00EDE87F-28D3-4165-B7A4-0034FCC2D60B}" sibTransId="{52285CFF-A8DF-463F-9689-3F1A079E961E}"/>
    <dgm:cxn modelId="{6CC9EFC2-C824-4F75-A1F8-1824995C19C8}" type="presOf" srcId="{040C353F-CC93-4D14-9F65-DF8CE474AC1A}" destId="{B0DBE4B2-71C3-4BA3-87CF-E1363610D217}" srcOrd="0" destOrd="0" presId="urn:microsoft.com/office/officeart/2018/2/layout/IconVerticalSolidList"/>
    <dgm:cxn modelId="{211411EE-7518-4D4A-99C7-C656B198D86F}" srcId="{0CA9A882-396F-4F5C-A3AD-1CBB7B1CA39D}" destId="{A3E0776F-8461-46D1-95AB-38A90CBBE4D7}" srcOrd="3" destOrd="0" parTransId="{C48D4BC6-699A-4C67-B685-BB55DA718AEF}" sibTransId="{09A50827-D7FB-49C7-93A2-1396BBC2542E}"/>
    <dgm:cxn modelId="{892B92FF-336F-46A1-B1EB-F7AE682AE95A}" srcId="{0CA9A882-396F-4F5C-A3AD-1CBB7B1CA39D}" destId="{040C353F-CC93-4D14-9F65-DF8CE474AC1A}" srcOrd="2" destOrd="0" parTransId="{E13E474D-0CB1-4FEB-A1CB-F4F9628747A2}" sibTransId="{03E1CA5B-27F6-41D8-B1C4-C428FBCD9A4C}"/>
    <dgm:cxn modelId="{AA748CF7-D8CC-48E2-A6A5-3E6C57F9B471}" type="presParOf" srcId="{9336F6A1-AA07-4932-BE3D-0246C19F7F42}" destId="{F1D0A11B-20D6-4711-A3DC-2FF05E1B96A7}" srcOrd="0" destOrd="0" presId="urn:microsoft.com/office/officeart/2018/2/layout/IconVerticalSolidList"/>
    <dgm:cxn modelId="{49C860AE-434B-4482-8CCF-F2CA6CE4F31E}" type="presParOf" srcId="{F1D0A11B-20D6-4711-A3DC-2FF05E1B96A7}" destId="{91CAF611-DB0D-4173-B02C-1BC802966886}" srcOrd="0" destOrd="0" presId="urn:microsoft.com/office/officeart/2018/2/layout/IconVerticalSolidList"/>
    <dgm:cxn modelId="{5949B64E-21E3-4B5B-82E5-01C74FD68D8F}" type="presParOf" srcId="{F1D0A11B-20D6-4711-A3DC-2FF05E1B96A7}" destId="{F6A4BC13-1C94-4232-BDB2-5D7FAA21D240}" srcOrd="1" destOrd="0" presId="urn:microsoft.com/office/officeart/2018/2/layout/IconVerticalSolidList"/>
    <dgm:cxn modelId="{3511D374-F3D0-414C-B122-BD40CD2FFA68}" type="presParOf" srcId="{F1D0A11B-20D6-4711-A3DC-2FF05E1B96A7}" destId="{2BF9E51F-CFD4-4C7C-8530-C734467C7031}" srcOrd="2" destOrd="0" presId="urn:microsoft.com/office/officeart/2018/2/layout/IconVerticalSolidList"/>
    <dgm:cxn modelId="{B366D4B2-2BDB-49D1-859C-DA2572BBAAEA}" type="presParOf" srcId="{F1D0A11B-20D6-4711-A3DC-2FF05E1B96A7}" destId="{DB5527EB-D2DA-421F-A48F-28EFD9B253E6}" srcOrd="3" destOrd="0" presId="urn:microsoft.com/office/officeart/2018/2/layout/IconVerticalSolidList"/>
    <dgm:cxn modelId="{B37758AE-0AA2-4260-999D-7B48A6712118}" type="presParOf" srcId="{9336F6A1-AA07-4932-BE3D-0246C19F7F42}" destId="{2C425039-8C24-486E-A220-7DA4AD0FD67F}" srcOrd="1" destOrd="0" presId="urn:microsoft.com/office/officeart/2018/2/layout/IconVerticalSolidList"/>
    <dgm:cxn modelId="{66A79DD6-D31C-4E64-A288-C25C89968F60}" type="presParOf" srcId="{9336F6A1-AA07-4932-BE3D-0246C19F7F42}" destId="{C37D29C7-7BF2-474E-9889-B102984D4D89}" srcOrd="2" destOrd="0" presId="urn:microsoft.com/office/officeart/2018/2/layout/IconVerticalSolidList"/>
    <dgm:cxn modelId="{386645A6-A166-4E60-A249-3DBEF45E4F1A}" type="presParOf" srcId="{C37D29C7-7BF2-474E-9889-B102984D4D89}" destId="{EC518303-28D0-43B1-A80B-03B2ED7C435B}" srcOrd="0" destOrd="0" presId="urn:microsoft.com/office/officeart/2018/2/layout/IconVerticalSolidList"/>
    <dgm:cxn modelId="{B5A53259-C9AF-4E49-A9F9-45E59332B118}" type="presParOf" srcId="{C37D29C7-7BF2-474E-9889-B102984D4D89}" destId="{00A7FCA9-E014-4A5D-80FB-F8009C1CD61A}" srcOrd="1" destOrd="0" presId="urn:microsoft.com/office/officeart/2018/2/layout/IconVerticalSolidList"/>
    <dgm:cxn modelId="{11C542F4-5825-4119-8874-1D8B16BBFFF3}" type="presParOf" srcId="{C37D29C7-7BF2-474E-9889-B102984D4D89}" destId="{C96FD5EC-FB6E-4459-9BC3-72E1B5A9FC81}" srcOrd="2" destOrd="0" presId="urn:microsoft.com/office/officeart/2018/2/layout/IconVerticalSolidList"/>
    <dgm:cxn modelId="{29D38D4B-70B0-4BAF-B76E-B28D1120EE73}" type="presParOf" srcId="{C37D29C7-7BF2-474E-9889-B102984D4D89}" destId="{35307CD7-572C-4EED-B326-5DD599187A32}" srcOrd="3" destOrd="0" presId="urn:microsoft.com/office/officeart/2018/2/layout/IconVerticalSolidList"/>
    <dgm:cxn modelId="{BA244C01-753D-4EB5-A73D-365D0EAE003C}" type="presParOf" srcId="{9336F6A1-AA07-4932-BE3D-0246C19F7F42}" destId="{AC30F10F-4BBF-4E3A-8694-4786AB1E4611}" srcOrd="3" destOrd="0" presId="urn:microsoft.com/office/officeart/2018/2/layout/IconVerticalSolidList"/>
    <dgm:cxn modelId="{0E672C70-405B-4F9D-BA12-5259184AA5D7}" type="presParOf" srcId="{9336F6A1-AA07-4932-BE3D-0246C19F7F42}" destId="{AEBFC429-AB70-4784-99C5-FB9E50E52FA4}" srcOrd="4" destOrd="0" presId="urn:microsoft.com/office/officeart/2018/2/layout/IconVerticalSolidList"/>
    <dgm:cxn modelId="{C1420069-A901-4E8A-A779-3C9ECE990FC4}" type="presParOf" srcId="{AEBFC429-AB70-4784-99C5-FB9E50E52FA4}" destId="{DC87BB3F-D9F8-445E-B156-5AA5211DA80B}" srcOrd="0" destOrd="0" presId="urn:microsoft.com/office/officeart/2018/2/layout/IconVerticalSolidList"/>
    <dgm:cxn modelId="{3986B8D9-C487-4B8D-BD56-E7C37FEE752C}" type="presParOf" srcId="{AEBFC429-AB70-4784-99C5-FB9E50E52FA4}" destId="{0A1567DB-2558-4324-8898-A8DAB70CEFE6}" srcOrd="1" destOrd="0" presId="urn:microsoft.com/office/officeart/2018/2/layout/IconVerticalSolidList"/>
    <dgm:cxn modelId="{81F2DC4F-20F5-4CEF-83C1-4C03D861FCC1}" type="presParOf" srcId="{AEBFC429-AB70-4784-99C5-FB9E50E52FA4}" destId="{1CFDB740-4821-444E-B6DB-667C05AEDE03}" srcOrd="2" destOrd="0" presId="urn:microsoft.com/office/officeart/2018/2/layout/IconVerticalSolidList"/>
    <dgm:cxn modelId="{9DE8CA6B-2EA8-4A9C-AE67-585D3E765D52}" type="presParOf" srcId="{AEBFC429-AB70-4784-99C5-FB9E50E52FA4}" destId="{B0DBE4B2-71C3-4BA3-87CF-E1363610D217}" srcOrd="3" destOrd="0" presId="urn:microsoft.com/office/officeart/2018/2/layout/IconVerticalSolidList"/>
    <dgm:cxn modelId="{19663738-FCF1-48A4-ADB7-8034BD911793}" type="presParOf" srcId="{9336F6A1-AA07-4932-BE3D-0246C19F7F42}" destId="{F47C5E6A-1645-4A28-A2F4-6AAE7E6B2079}" srcOrd="5" destOrd="0" presId="urn:microsoft.com/office/officeart/2018/2/layout/IconVerticalSolidList"/>
    <dgm:cxn modelId="{8EF43B6A-2606-4B62-9A26-6B4EB6A7A140}" type="presParOf" srcId="{9336F6A1-AA07-4932-BE3D-0246C19F7F42}" destId="{4F90D7AF-AF2A-4AFF-81B5-F6913B8A0CA5}" srcOrd="6" destOrd="0" presId="urn:microsoft.com/office/officeart/2018/2/layout/IconVerticalSolidList"/>
    <dgm:cxn modelId="{D6AD8217-D2A7-458E-8BA8-4D34AEDFF68F}" type="presParOf" srcId="{4F90D7AF-AF2A-4AFF-81B5-F6913B8A0CA5}" destId="{E9063BA2-CA2E-4F50-BB13-669DBE5976E5}" srcOrd="0" destOrd="0" presId="urn:microsoft.com/office/officeart/2018/2/layout/IconVerticalSolidList"/>
    <dgm:cxn modelId="{2A2B9677-6689-4789-941A-413ADC0F0FAD}" type="presParOf" srcId="{4F90D7AF-AF2A-4AFF-81B5-F6913B8A0CA5}" destId="{DC63C34B-CFF3-4A4B-B225-1C3900387C1D}" srcOrd="1" destOrd="0" presId="urn:microsoft.com/office/officeart/2018/2/layout/IconVerticalSolidList"/>
    <dgm:cxn modelId="{461F2B96-6123-4506-B9A0-55FF3FC436A3}" type="presParOf" srcId="{4F90D7AF-AF2A-4AFF-81B5-F6913B8A0CA5}" destId="{59CBFEF2-EE3E-40A7-909A-37CD7E4FE6EB}" srcOrd="2" destOrd="0" presId="urn:microsoft.com/office/officeart/2018/2/layout/IconVerticalSolidList"/>
    <dgm:cxn modelId="{7AC3A2CC-8CFC-4D57-94C4-6CE469E70D4C}" type="presParOf" srcId="{4F90D7AF-AF2A-4AFF-81B5-F6913B8A0CA5}" destId="{8EAAC97C-7786-4935-88AC-A9AC9038F5A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C4CFE7-1638-4B28-A840-FE51764917D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1965940-BC50-43F4-ABB5-ADCC40E7136C}">
      <dgm:prSet/>
      <dgm:spPr/>
      <dgm:t>
        <a:bodyPr/>
        <a:lstStyle/>
        <a:p>
          <a:r>
            <a:rPr lang="en-US" dirty="0"/>
            <a:t>Introduction                    </a:t>
          </a:r>
          <a:r>
            <a:rPr lang="en-US" dirty="0">
              <a:sym typeface="Wingdings" panose="05000000000000000000" pitchFamily="2" charset="2"/>
            </a:rPr>
            <a:t></a:t>
          </a:r>
          <a:r>
            <a:rPr lang="en-US" b="0" i="0" dirty="0" err="1"/>
            <a:t>Fariha</a:t>
          </a:r>
          <a:r>
            <a:rPr lang="en-US" b="0" i="0" dirty="0"/>
            <a:t> </a:t>
          </a:r>
          <a:r>
            <a:rPr lang="en-US" b="0" i="0" dirty="0" err="1"/>
            <a:t>Mosharof</a:t>
          </a:r>
          <a:endParaRPr lang="en-US" dirty="0"/>
        </a:p>
      </dgm:t>
    </dgm:pt>
    <dgm:pt modelId="{775F5610-73BA-4CB9-A72A-10F689A8481F}" type="parTrans" cxnId="{B90A650F-C56E-47A8-AF97-12A096D37773}">
      <dgm:prSet/>
      <dgm:spPr/>
      <dgm:t>
        <a:bodyPr/>
        <a:lstStyle/>
        <a:p>
          <a:endParaRPr lang="en-US"/>
        </a:p>
      </dgm:t>
    </dgm:pt>
    <dgm:pt modelId="{6D868DD7-6FA8-4621-B0FC-DA2168535252}" type="sibTrans" cxnId="{B90A650F-C56E-47A8-AF97-12A096D37773}">
      <dgm:prSet/>
      <dgm:spPr/>
      <dgm:t>
        <a:bodyPr/>
        <a:lstStyle/>
        <a:p>
          <a:endParaRPr lang="en-US"/>
        </a:p>
      </dgm:t>
    </dgm:pt>
    <dgm:pt modelId="{B809469C-D7C8-4C6B-A6E8-D066CB19B011}">
      <dgm:prSet/>
      <dgm:spPr/>
      <dgm:t>
        <a:bodyPr/>
        <a:lstStyle/>
        <a:p>
          <a:r>
            <a:rPr lang="en-US"/>
            <a:t>Organizational Profile</a:t>
          </a:r>
          <a:r>
            <a:rPr lang="en-US" b="1"/>
            <a:t>   </a:t>
          </a:r>
          <a:r>
            <a:rPr lang="en-US" b="1">
              <a:sym typeface="Wingdings" panose="05000000000000000000" pitchFamily="2" charset="2"/>
            </a:rPr>
            <a:t></a:t>
          </a:r>
          <a:r>
            <a:rPr lang="en-US" b="1"/>
            <a:t> </a:t>
          </a:r>
          <a:r>
            <a:rPr lang="en-US" b="0" i="0"/>
            <a:t>Zarin Tasnim Hassan</a:t>
          </a:r>
          <a:endParaRPr lang="en-US"/>
        </a:p>
      </dgm:t>
    </dgm:pt>
    <dgm:pt modelId="{938B3500-D7C9-40B3-B854-2F31B46556B4}" type="parTrans" cxnId="{768D2760-2250-4B73-9DE3-56577A9D1B20}">
      <dgm:prSet/>
      <dgm:spPr/>
      <dgm:t>
        <a:bodyPr/>
        <a:lstStyle/>
        <a:p>
          <a:endParaRPr lang="en-US"/>
        </a:p>
      </dgm:t>
    </dgm:pt>
    <dgm:pt modelId="{659DC929-FDA5-4895-9590-687958B18210}" type="sibTrans" cxnId="{768D2760-2250-4B73-9DE3-56577A9D1B20}">
      <dgm:prSet/>
      <dgm:spPr/>
      <dgm:t>
        <a:bodyPr/>
        <a:lstStyle/>
        <a:p>
          <a:endParaRPr lang="en-US"/>
        </a:p>
      </dgm:t>
    </dgm:pt>
    <dgm:pt modelId="{220C52BD-3EA3-4BD4-BD15-F98B6B2051BA}">
      <dgm:prSet/>
      <dgm:spPr/>
      <dgm:t>
        <a:bodyPr/>
        <a:lstStyle/>
        <a:p>
          <a:r>
            <a:rPr lang="en-US" dirty="0">
              <a:sym typeface="Wingdings" panose="05000000000000000000" pitchFamily="2" charset="2"/>
            </a:rPr>
            <a:t>Marketing Strategy        </a:t>
          </a:r>
          <a:r>
            <a:rPr lang="en-US" dirty="0"/>
            <a:t> </a:t>
          </a:r>
          <a:r>
            <a:rPr lang="en-US" dirty="0" err="1"/>
            <a:t>Israfil</a:t>
          </a:r>
          <a:r>
            <a:rPr lang="en-US" dirty="0"/>
            <a:t> Arman </a:t>
          </a:r>
        </a:p>
      </dgm:t>
    </dgm:pt>
    <dgm:pt modelId="{75CC803F-E93A-4939-A306-2B29C89ECBE7}" type="parTrans" cxnId="{E5B8A501-F43B-479B-94E4-2A4488F3B148}">
      <dgm:prSet/>
      <dgm:spPr/>
      <dgm:t>
        <a:bodyPr/>
        <a:lstStyle/>
        <a:p>
          <a:endParaRPr lang="en-US"/>
        </a:p>
      </dgm:t>
    </dgm:pt>
    <dgm:pt modelId="{8D81B63C-72D1-41BE-A1A8-B3AFDD21A83F}" type="sibTrans" cxnId="{E5B8A501-F43B-479B-94E4-2A4488F3B148}">
      <dgm:prSet/>
      <dgm:spPr/>
      <dgm:t>
        <a:bodyPr/>
        <a:lstStyle/>
        <a:p>
          <a:endParaRPr lang="en-US"/>
        </a:p>
      </dgm:t>
    </dgm:pt>
    <dgm:pt modelId="{AAE671DD-DF92-4603-BD19-A0D2ACEED8DA}">
      <dgm:prSet/>
      <dgm:spPr/>
      <dgm:t>
        <a:bodyPr/>
        <a:lstStyle/>
        <a:p>
          <a:r>
            <a:rPr lang="en-US" dirty="0"/>
            <a:t>Product and Price          </a:t>
          </a:r>
          <a:r>
            <a:rPr lang="en-US" dirty="0">
              <a:sym typeface="Wingdings" panose="05000000000000000000" pitchFamily="2" charset="2"/>
            </a:rPr>
            <a:t></a:t>
          </a:r>
          <a:r>
            <a:rPr lang="en-US" dirty="0"/>
            <a:t> Yusuf  </a:t>
          </a:r>
          <a:r>
            <a:rPr lang="en-US" dirty="0" err="1"/>
            <a:t>Salehin</a:t>
          </a:r>
          <a:r>
            <a:rPr lang="en-US" dirty="0"/>
            <a:t> </a:t>
          </a:r>
        </a:p>
      </dgm:t>
    </dgm:pt>
    <dgm:pt modelId="{0CFBDB35-E26C-4DBB-AB0E-C7911DC9186C}" type="parTrans" cxnId="{FD6F2039-1B48-4DE4-8CB6-22F5942B1E09}">
      <dgm:prSet/>
      <dgm:spPr/>
      <dgm:t>
        <a:bodyPr/>
        <a:lstStyle/>
        <a:p>
          <a:endParaRPr lang="en-US"/>
        </a:p>
      </dgm:t>
    </dgm:pt>
    <dgm:pt modelId="{7F28C089-1C23-433B-AC9D-736B5083307A}" type="sibTrans" cxnId="{FD6F2039-1B48-4DE4-8CB6-22F5942B1E09}">
      <dgm:prSet/>
      <dgm:spPr/>
      <dgm:t>
        <a:bodyPr/>
        <a:lstStyle/>
        <a:p>
          <a:endParaRPr lang="en-US"/>
        </a:p>
      </dgm:t>
    </dgm:pt>
    <dgm:pt modelId="{1794A31D-4D88-4EC7-9819-7E34627342FA}">
      <dgm:prSet/>
      <dgm:spPr/>
      <dgm:t>
        <a:bodyPr/>
        <a:lstStyle/>
        <a:p>
          <a:r>
            <a:rPr lang="en-US" dirty="0"/>
            <a:t>Distribution and Promotional mix </a:t>
          </a:r>
          <a:r>
            <a:rPr lang="en-US" dirty="0">
              <a:sym typeface="Wingdings" panose="05000000000000000000" pitchFamily="2" charset="2"/>
            </a:rPr>
            <a:t></a:t>
          </a:r>
          <a:r>
            <a:rPr lang="en-US" dirty="0"/>
            <a:t> </a:t>
          </a:r>
          <a:r>
            <a:rPr lang="en-US" dirty="0" err="1"/>
            <a:t>Zarin</a:t>
          </a:r>
          <a:r>
            <a:rPr lang="en-US" dirty="0"/>
            <a:t> </a:t>
          </a:r>
          <a:r>
            <a:rPr lang="en-US" dirty="0" err="1"/>
            <a:t>Tasnim</a:t>
          </a:r>
          <a:r>
            <a:rPr lang="en-US" dirty="0"/>
            <a:t> </a:t>
          </a:r>
          <a:r>
            <a:rPr lang="en-US" dirty="0" err="1"/>
            <a:t>Nuzhat</a:t>
          </a:r>
          <a:r>
            <a:rPr lang="en-US" dirty="0"/>
            <a:t> </a:t>
          </a:r>
        </a:p>
      </dgm:t>
    </dgm:pt>
    <dgm:pt modelId="{AB251432-CD4A-42AB-9A5F-E514DED34750}" type="parTrans" cxnId="{511BA1FE-78A9-4396-BB32-5331651896FB}">
      <dgm:prSet/>
      <dgm:spPr/>
      <dgm:t>
        <a:bodyPr/>
        <a:lstStyle/>
        <a:p>
          <a:endParaRPr lang="en-US"/>
        </a:p>
      </dgm:t>
    </dgm:pt>
    <dgm:pt modelId="{680628BC-B7B0-45B1-B4BF-3CFA453506A6}" type="sibTrans" cxnId="{511BA1FE-78A9-4396-BB32-5331651896FB}">
      <dgm:prSet/>
      <dgm:spPr/>
      <dgm:t>
        <a:bodyPr/>
        <a:lstStyle/>
        <a:p>
          <a:endParaRPr lang="en-US"/>
        </a:p>
      </dgm:t>
    </dgm:pt>
    <dgm:pt modelId="{FECD3E61-37E8-48EE-9F43-CCA8DDFD6E38}">
      <dgm:prSet/>
      <dgm:spPr/>
      <dgm:t>
        <a:bodyPr/>
        <a:lstStyle/>
        <a:p>
          <a:r>
            <a:rPr lang="en-US" dirty="0"/>
            <a:t>SWOT Analysis                </a:t>
          </a:r>
          <a:r>
            <a:rPr lang="en-US" dirty="0">
              <a:sym typeface="Wingdings" panose="05000000000000000000" pitchFamily="2" charset="2"/>
            </a:rPr>
            <a:t></a:t>
          </a:r>
          <a:r>
            <a:rPr lang="en-US" dirty="0"/>
            <a:t> </a:t>
          </a:r>
          <a:r>
            <a:rPr lang="en-US" dirty="0" err="1"/>
            <a:t>Tanjilul</a:t>
          </a:r>
          <a:r>
            <a:rPr lang="en-US" dirty="0"/>
            <a:t> </a:t>
          </a:r>
          <a:r>
            <a:rPr lang="en-US" dirty="0" err="1"/>
            <a:t>Haq</a:t>
          </a:r>
          <a:endParaRPr lang="en-US" dirty="0"/>
        </a:p>
      </dgm:t>
    </dgm:pt>
    <dgm:pt modelId="{3AC29151-9595-4051-8F82-774963D89EAC}" type="parTrans" cxnId="{67BB0B54-FAE1-4B71-9A40-117416F1414F}">
      <dgm:prSet/>
      <dgm:spPr/>
      <dgm:t>
        <a:bodyPr/>
        <a:lstStyle/>
        <a:p>
          <a:endParaRPr lang="en-US"/>
        </a:p>
      </dgm:t>
    </dgm:pt>
    <dgm:pt modelId="{0FA94D09-6674-429B-9389-1AF810BD4400}" type="sibTrans" cxnId="{67BB0B54-FAE1-4B71-9A40-117416F1414F}">
      <dgm:prSet/>
      <dgm:spPr/>
      <dgm:t>
        <a:bodyPr/>
        <a:lstStyle/>
        <a:p>
          <a:endParaRPr lang="en-US"/>
        </a:p>
      </dgm:t>
    </dgm:pt>
    <dgm:pt modelId="{915C5B88-6F18-4CF2-B146-7E2FEFE9D029}">
      <dgm:prSet/>
      <dgm:spPr/>
      <dgm:t>
        <a:bodyPr/>
        <a:lstStyle/>
        <a:p>
          <a:r>
            <a:rPr lang="en-US" dirty="0"/>
            <a:t>Recommendation and Conclusion </a:t>
          </a:r>
          <a:r>
            <a:rPr lang="en-US" dirty="0">
              <a:sym typeface="Wingdings" panose="05000000000000000000" pitchFamily="2" charset="2"/>
            </a:rPr>
            <a:t></a:t>
          </a:r>
          <a:r>
            <a:rPr lang="en-US" dirty="0"/>
            <a:t> MD. </a:t>
          </a:r>
          <a:r>
            <a:rPr lang="en-US" dirty="0" err="1"/>
            <a:t>Habibuzzaman</a:t>
          </a:r>
          <a:r>
            <a:rPr lang="en-US" dirty="0"/>
            <a:t> </a:t>
          </a:r>
        </a:p>
      </dgm:t>
    </dgm:pt>
    <dgm:pt modelId="{BDAE9CC2-41B2-4BD1-BC8F-A487C3AFE1A8}" type="parTrans" cxnId="{603CBC9C-FAE9-4D6B-BB73-D4DB97EF77C9}">
      <dgm:prSet/>
      <dgm:spPr/>
      <dgm:t>
        <a:bodyPr/>
        <a:lstStyle/>
        <a:p>
          <a:endParaRPr lang="en-US"/>
        </a:p>
      </dgm:t>
    </dgm:pt>
    <dgm:pt modelId="{2166047C-CC2D-44E3-A5FC-44A0807BC0A3}" type="sibTrans" cxnId="{603CBC9C-FAE9-4D6B-BB73-D4DB97EF77C9}">
      <dgm:prSet/>
      <dgm:spPr/>
      <dgm:t>
        <a:bodyPr/>
        <a:lstStyle/>
        <a:p>
          <a:endParaRPr lang="en-US"/>
        </a:p>
      </dgm:t>
    </dgm:pt>
    <dgm:pt modelId="{31D52903-4529-446C-8186-4AE1BE96EF3D}" type="pres">
      <dgm:prSet presAssocID="{6BC4CFE7-1638-4B28-A840-FE51764917D4}" presName="linear" presStyleCnt="0">
        <dgm:presLayoutVars>
          <dgm:animLvl val="lvl"/>
          <dgm:resizeHandles val="exact"/>
        </dgm:presLayoutVars>
      </dgm:prSet>
      <dgm:spPr/>
    </dgm:pt>
    <dgm:pt modelId="{1D6719EE-036D-44FD-B3B7-8D534A422B33}" type="pres">
      <dgm:prSet presAssocID="{61965940-BC50-43F4-ABB5-ADCC40E7136C}" presName="parentText" presStyleLbl="node1" presStyleIdx="0" presStyleCnt="7">
        <dgm:presLayoutVars>
          <dgm:chMax val="0"/>
          <dgm:bulletEnabled val="1"/>
        </dgm:presLayoutVars>
      </dgm:prSet>
      <dgm:spPr/>
    </dgm:pt>
    <dgm:pt modelId="{8D1E66A0-50FF-4B2C-85A6-95B82D9EC0E7}" type="pres">
      <dgm:prSet presAssocID="{6D868DD7-6FA8-4621-B0FC-DA2168535252}" presName="spacer" presStyleCnt="0"/>
      <dgm:spPr/>
    </dgm:pt>
    <dgm:pt modelId="{7C01F39E-78FF-4FC9-AF4E-E2CCE13F7AD4}" type="pres">
      <dgm:prSet presAssocID="{B809469C-D7C8-4C6B-A6E8-D066CB19B011}" presName="parentText" presStyleLbl="node1" presStyleIdx="1" presStyleCnt="7">
        <dgm:presLayoutVars>
          <dgm:chMax val="0"/>
          <dgm:bulletEnabled val="1"/>
        </dgm:presLayoutVars>
      </dgm:prSet>
      <dgm:spPr/>
    </dgm:pt>
    <dgm:pt modelId="{DC4FB6CC-FE67-4050-9E2F-FE611761762A}" type="pres">
      <dgm:prSet presAssocID="{659DC929-FDA5-4895-9590-687958B18210}" presName="spacer" presStyleCnt="0"/>
      <dgm:spPr/>
    </dgm:pt>
    <dgm:pt modelId="{D91B11A4-FDED-4876-B36E-D6054819084A}" type="pres">
      <dgm:prSet presAssocID="{220C52BD-3EA3-4BD4-BD15-F98B6B2051BA}" presName="parentText" presStyleLbl="node1" presStyleIdx="2" presStyleCnt="7">
        <dgm:presLayoutVars>
          <dgm:chMax val="0"/>
          <dgm:bulletEnabled val="1"/>
        </dgm:presLayoutVars>
      </dgm:prSet>
      <dgm:spPr/>
    </dgm:pt>
    <dgm:pt modelId="{AF659A3A-2AAC-432B-AC72-4E3496071C16}" type="pres">
      <dgm:prSet presAssocID="{8D81B63C-72D1-41BE-A1A8-B3AFDD21A83F}" presName="spacer" presStyleCnt="0"/>
      <dgm:spPr/>
    </dgm:pt>
    <dgm:pt modelId="{4575DD4C-C712-47FC-9A0D-8E009C5814EC}" type="pres">
      <dgm:prSet presAssocID="{AAE671DD-DF92-4603-BD19-A0D2ACEED8DA}" presName="parentText" presStyleLbl="node1" presStyleIdx="3" presStyleCnt="7">
        <dgm:presLayoutVars>
          <dgm:chMax val="0"/>
          <dgm:bulletEnabled val="1"/>
        </dgm:presLayoutVars>
      </dgm:prSet>
      <dgm:spPr/>
    </dgm:pt>
    <dgm:pt modelId="{063DAF6B-F5FF-40AD-AF74-4C7F8BE65ACE}" type="pres">
      <dgm:prSet presAssocID="{7F28C089-1C23-433B-AC9D-736B5083307A}" presName="spacer" presStyleCnt="0"/>
      <dgm:spPr/>
    </dgm:pt>
    <dgm:pt modelId="{CF081132-7BE9-4413-99C6-937339D1DDE0}" type="pres">
      <dgm:prSet presAssocID="{1794A31D-4D88-4EC7-9819-7E34627342FA}" presName="parentText" presStyleLbl="node1" presStyleIdx="4" presStyleCnt="7">
        <dgm:presLayoutVars>
          <dgm:chMax val="0"/>
          <dgm:bulletEnabled val="1"/>
        </dgm:presLayoutVars>
      </dgm:prSet>
      <dgm:spPr/>
    </dgm:pt>
    <dgm:pt modelId="{B5FED7BD-668F-47F2-AE57-F896BAFD42FC}" type="pres">
      <dgm:prSet presAssocID="{680628BC-B7B0-45B1-B4BF-3CFA453506A6}" presName="spacer" presStyleCnt="0"/>
      <dgm:spPr/>
    </dgm:pt>
    <dgm:pt modelId="{70EFF93F-59C0-499F-A8DB-13AA06CA5AA0}" type="pres">
      <dgm:prSet presAssocID="{FECD3E61-37E8-48EE-9F43-CCA8DDFD6E38}" presName="parentText" presStyleLbl="node1" presStyleIdx="5" presStyleCnt="7">
        <dgm:presLayoutVars>
          <dgm:chMax val="0"/>
          <dgm:bulletEnabled val="1"/>
        </dgm:presLayoutVars>
      </dgm:prSet>
      <dgm:spPr/>
    </dgm:pt>
    <dgm:pt modelId="{DA9FD0F7-27EA-4C7E-9AB1-4BABB103BCF3}" type="pres">
      <dgm:prSet presAssocID="{0FA94D09-6674-429B-9389-1AF810BD4400}" presName="spacer" presStyleCnt="0"/>
      <dgm:spPr/>
    </dgm:pt>
    <dgm:pt modelId="{74F93161-E4E0-4EF4-B2B5-365E9FE33AA2}" type="pres">
      <dgm:prSet presAssocID="{915C5B88-6F18-4CF2-B146-7E2FEFE9D029}" presName="parentText" presStyleLbl="node1" presStyleIdx="6" presStyleCnt="7">
        <dgm:presLayoutVars>
          <dgm:chMax val="0"/>
          <dgm:bulletEnabled val="1"/>
        </dgm:presLayoutVars>
      </dgm:prSet>
      <dgm:spPr/>
    </dgm:pt>
  </dgm:ptLst>
  <dgm:cxnLst>
    <dgm:cxn modelId="{E5B8A501-F43B-479B-94E4-2A4488F3B148}" srcId="{6BC4CFE7-1638-4B28-A840-FE51764917D4}" destId="{220C52BD-3EA3-4BD4-BD15-F98B6B2051BA}" srcOrd="2" destOrd="0" parTransId="{75CC803F-E93A-4939-A306-2B29C89ECBE7}" sibTransId="{8D81B63C-72D1-41BE-A1A8-B3AFDD21A83F}"/>
    <dgm:cxn modelId="{B90A650F-C56E-47A8-AF97-12A096D37773}" srcId="{6BC4CFE7-1638-4B28-A840-FE51764917D4}" destId="{61965940-BC50-43F4-ABB5-ADCC40E7136C}" srcOrd="0" destOrd="0" parTransId="{775F5610-73BA-4CB9-A72A-10F689A8481F}" sibTransId="{6D868DD7-6FA8-4621-B0FC-DA2168535252}"/>
    <dgm:cxn modelId="{AC21E719-C59A-4079-A4D8-924A5ADE1207}" type="presOf" srcId="{6BC4CFE7-1638-4B28-A840-FE51764917D4}" destId="{31D52903-4529-446C-8186-4AE1BE96EF3D}" srcOrd="0" destOrd="0" presId="urn:microsoft.com/office/officeart/2005/8/layout/vList2"/>
    <dgm:cxn modelId="{EF7BDB2A-7CEC-4389-8626-BDFF9C246B75}" type="presOf" srcId="{1794A31D-4D88-4EC7-9819-7E34627342FA}" destId="{CF081132-7BE9-4413-99C6-937339D1DDE0}" srcOrd="0" destOrd="0" presId="urn:microsoft.com/office/officeart/2005/8/layout/vList2"/>
    <dgm:cxn modelId="{FD6F2039-1B48-4DE4-8CB6-22F5942B1E09}" srcId="{6BC4CFE7-1638-4B28-A840-FE51764917D4}" destId="{AAE671DD-DF92-4603-BD19-A0D2ACEED8DA}" srcOrd="3" destOrd="0" parTransId="{0CFBDB35-E26C-4DBB-AB0E-C7911DC9186C}" sibTransId="{7F28C089-1C23-433B-AC9D-736B5083307A}"/>
    <dgm:cxn modelId="{B791E13D-0A2C-4503-BA75-6A4D749BAC07}" type="presOf" srcId="{61965940-BC50-43F4-ABB5-ADCC40E7136C}" destId="{1D6719EE-036D-44FD-B3B7-8D534A422B33}" srcOrd="0" destOrd="0" presId="urn:microsoft.com/office/officeart/2005/8/layout/vList2"/>
    <dgm:cxn modelId="{768D2760-2250-4B73-9DE3-56577A9D1B20}" srcId="{6BC4CFE7-1638-4B28-A840-FE51764917D4}" destId="{B809469C-D7C8-4C6B-A6E8-D066CB19B011}" srcOrd="1" destOrd="0" parTransId="{938B3500-D7C9-40B3-B854-2F31B46556B4}" sibTransId="{659DC929-FDA5-4895-9590-687958B18210}"/>
    <dgm:cxn modelId="{67BB0B54-FAE1-4B71-9A40-117416F1414F}" srcId="{6BC4CFE7-1638-4B28-A840-FE51764917D4}" destId="{FECD3E61-37E8-48EE-9F43-CCA8DDFD6E38}" srcOrd="5" destOrd="0" parTransId="{3AC29151-9595-4051-8F82-774963D89EAC}" sibTransId="{0FA94D09-6674-429B-9389-1AF810BD4400}"/>
    <dgm:cxn modelId="{32AE9F85-7EFF-480C-99AE-189D4B99E96D}" type="presOf" srcId="{220C52BD-3EA3-4BD4-BD15-F98B6B2051BA}" destId="{D91B11A4-FDED-4876-B36E-D6054819084A}" srcOrd="0" destOrd="0" presId="urn:microsoft.com/office/officeart/2005/8/layout/vList2"/>
    <dgm:cxn modelId="{27DCB698-C19A-49FD-9E07-732ADA8583CC}" type="presOf" srcId="{FECD3E61-37E8-48EE-9F43-CCA8DDFD6E38}" destId="{70EFF93F-59C0-499F-A8DB-13AA06CA5AA0}" srcOrd="0" destOrd="0" presId="urn:microsoft.com/office/officeart/2005/8/layout/vList2"/>
    <dgm:cxn modelId="{40DF6C9B-2A4F-4FDE-8A7E-D51B67510B86}" type="presOf" srcId="{B809469C-D7C8-4C6B-A6E8-D066CB19B011}" destId="{7C01F39E-78FF-4FC9-AF4E-E2CCE13F7AD4}" srcOrd="0" destOrd="0" presId="urn:microsoft.com/office/officeart/2005/8/layout/vList2"/>
    <dgm:cxn modelId="{603CBC9C-FAE9-4D6B-BB73-D4DB97EF77C9}" srcId="{6BC4CFE7-1638-4B28-A840-FE51764917D4}" destId="{915C5B88-6F18-4CF2-B146-7E2FEFE9D029}" srcOrd="6" destOrd="0" parTransId="{BDAE9CC2-41B2-4BD1-BC8F-A487C3AFE1A8}" sibTransId="{2166047C-CC2D-44E3-A5FC-44A0807BC0A3}"/>
    <dgm:cxn modelId="{A0CE8CDA-72E4-4830-B171-94701F8C15A6}" type="presOf" srcId="{915C5B88-6F18-4CF2-B146-7E2FEFE9D029}" destId="{74F93161-E4E0-4EF4-B2B5-365E9FE33AA2}" srcOrd="0" destOrd="0" presId="urn:microsoft.com/office/officeart/2005/8/layout/vList2"/>
    <dgm:cxn modelId="{7ADBA7E3-33C8-4AA0-BCEF-A4309416670E}" type="presOf" srcId="{AAE671DD-DF92-4603-BD19-A0D2ACEED8DA}" destId="{4575DD4C-C712-47FC-9A0D-8E009C5814EC}" srcOrd="0" destOrd="0" presId="urn:microsoft.com/office/officeart/2005/8/layout/vList2"/>
    <dgm:cxn modelId="{511BA1FE-78A9-4396-BB32-5331651896FB}" srcId="{6BC4CFE7-1638-4B28-A840-FE51764917D4}" destId="{1794A31D-4D88-4EC7-9819-7E34627342FA}" srcOrd="4" destOrd="0" parTransId="{AB251432-CD4A-42AB-9A5F-E514DED34750}" sibTransId="{680628BC-B7B0-45B1-B4BF-3CFA453506A6}"/>
    <dgm:cxn modelId="{119C8994-0A45-42A3-961C-06E174FB0E2B}" type="presParOf" srcId="{31D52903-4529-446C-8186-4AE1BE96EF3D}" destId="{1D6719EE-036D-44FD-B3B7-8D534A422B33}" srcOrd="0" destOrd="0" presId="urn:microsoft.com/office/officeart/2005/8/layout/vList2"/>
    <dgm:cxn modelId="{D69AD7A1-1FB0-450D-A16E-E8C0829EEC6C}" type="presParOf" srcId="{31D52903-4529-446C-8186-4AE1BE96EF3D}" destId="{8D1E66A0-50FF-4B2C-85A6-95B82D9EC0E7}" srcOrd="1" destOrd="0" presId="urn:microsoft.com/office/officeart/2005/8/layout/vList2"/>
    <dgm:cxn modelId="{5D798CAC-2F8C-4E9E-977F-1C2B9CAC9155}" type="presParOf" srcId="{31D52903-4529-446C-8186-4AE1BE96EF3D}" destId="{7C01F39E-78FF-4FC9-AF4E-E2CCE13F7AD4}" srcOrd="2" destOrd="0" presId="urn:microsoft.com/office/officeart/2005/8/layout/vList2"/>
    <dgm:cxn modelId="{9ABCE62C-099C-453A-9418-D0796B965FD5}" type="presParOf" srcId="{31D52903-4529-446C-8186-4AE1BE96EF3D}" destId="{DC4FB6CC-FE67-4050-9E2F-FE611761762A}" srcOrd="3" destOrd="0" presId="urn:microsoft.com/office/officeart/2005/8/layout/vList2"/>
    <dgm:cxn modelId="{E751B31F-2D84-4C6D-907C-3FA7B6714613}" type="presParOf" srcId="{31D52903-4529-446C-8186-4AE1BE96EF3D}" destId="{D91B11A4-FDED-4876-B36E-D6054819084A}" srcOrd="4" destOrd="0" presId="urn:microsoft.com/office/officeart/2005/8/layout/vList2"/>
    <dgm:cxn modelId="{0F26C5D3-D4E0-4EC7-A0E5-A2C1C275EA27}" type="presParOf" srcId="{31D52903-4529-446C-8186-4AE1BE96EF3D}" destId="{AF659A3A-2AAC-432B-AC72-4E3496071C16}" srcOrd="5" destOrd="0" presId="urn:microsoft.com/office/officeart/2005/8/layout/vList2"/>
    <dgm:cxn modelId="{6C9CED50-9646-4343-9979-635E64CB2DA8}" type="presParOf" srcId="{31D52903-4529-446C-8186-4AE1BE96EF3D}" destId="{4575DD4C-C712-47FC-9A0D-8E009C5814EC}" srcOrd="6" destOrd="0" presId="urn:microsoft.com/office/officeart/2005/8/layout/vList2"/>
    <dgm:cxn modelId="{A70311EE-B1CC-4275-91DD-13AE972D547A}" type="presParOf" srcId="{31D52903-4529-446C-8186-4AE1BE96EF3D}" destId="{063DAF6B-F5FF-40AD-AF74-4C7F8BE65ACE}" srcOrd="7" destOrd="0" presId="urn:microsoft.com/office/officeart/2005/8/layout/vList2"/>
    <dgm:cxn modelId="{A4A6FF73-DC6E-4F94-B40F-9034F7C40F4A}" type="presParOf" srcId="{31D52903-4529-446C-8186-4AE1BE96EF3D}" destId="{CF081132-7BE9-4413-99C6-937339D1DDE0}" srcOrd="8" destOrd="0" presId="urn:microsoft.com/office/officeart/2005/8/layout/vList2"/>
    <dgm:cxn modelId="{03B425DF-9CA6-4B9A-BD81-73D73049C4A1}" type="presParOf" srcId="{31D52903-4529-446C-8186-4AE1BE96EF3D}" destId="{B5FED7BD-668F-47F2-AE57-F896BAFD42FC}" srcOrd="9" destOrd="0" presId="urn:microsoft.com/office/officeart/2005/8/layout/vList2"/>
    <dgm:cxn modelId="{259D81A6-875D-45E7-9B0A-7D9C670E40D2}" type="presParOf" srcId="{31D52903-4529-446C-8186-4AE1BE96EF3D}" destId="{70EFF93F-59C0-499F-A8DB-13AA06CA5AA0}" srcOrd="10" destOrd="0" presId="urn:microsoft.com/office/officeart/2005/8/layout/vList2"/>
    <dgm:cxn modelId="{90FBC49B-3E50-4669-810D-0DB5782E91B8}" type="presParOf" srcId="{31D52903-4529-446C-8186-4AE1BE96EF3D}" destId="{DA9FD0F7-27EA-4C7E-9AB1-4BABB103BCF3}" srcOrd="11" destOrd="0" presId="urn:microsoft.com/office/officeart/2005/8/layout/vList2"/>
    <dgm:cxn modelId="{DA6CF364-0071-4C7E-95AC-FACE03CFB948}" type="presParOf" srcId="{31D52903-4529-446C-8186-4AE1BE96EF3D}" destId="{74F93161-E4E0-4EF4-B2B5-365E9FE33AA2}"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700607-7724-4DA9-AD2A-52EA73230AB3}" type="doc">
      <dgm:prSet loTypeId="urn:microsoft.com/office/officeart/2005/8/layout/vList2" loCatId="list" qsTypeId="urn:microsoft.com/office/officeart/2005/8/quickstyle/simple3" qsCatId="simple" csTypeId="urn:microsoft.com/office/officeart/2005/8/colors/colorful1" csCatId="colorful"/>
      <dgm:spPr/>
      <dgm:t>
        <a:bodyPr/>
        <a:lstStyle/>
        <a:p>
          <a:endParaRPr lang="en-US"/>
        </a:p>
      </dgm:t>
    </dgm:pt>
    <dgm:pt modelId="{477A11FC-7EA0-4D10-8942-06C76338CE81}">
      <dgm:prSet/>
      <dgm:spPr/>
      <dgm:t>
        <a:bodyPr/>
        <a:lstStyle/>
        <a:p>
          <a:r>
            <a:rPr lang="en-US" b="1" dirty="0"/>
            <a:t>Started journey as RMG in 1994. </a:t>
          </a:r>
          <a:r>
            <a:rPr lang="en-US" b="1" dirty="0" err="1"/>
            <a:t>Reazuddin</a:t>
          </a:r>
          <a:r>
            <a:rPr lang="en-US" b="1" dirty="0"/>
            <a:t> Al Mamoon is the CEO.</a:t>
          </a:r>
          <a:endParaRPr lang="en-US" dirty="0"/>
        </a:p>
      </dgm:t>
    </dgm:pt>
    <dgm:pt modelId="{E168E9E9-8455-4B55-94AD-51D222BD38D2}" type="parTrans" cxnId="{99F72E1E-8879-448D-B992-654DFD11EA5A}">
      <dgm:prSet/>
      <dgm:spPr/>
      <dgm:t>
        <a:bodyPr/>
        <a:lstStyle/>
        <a:p>
          <a:endParaRPr lang="en-US"/>
        </a:p>
      </dgm:t>
    </dgm:pt>
    <dgm:pt modelId="{60641B60-4C36-455B-91E6-F9AD844A6267}" type="sibTrans" cxnId="{99F72E1E-8879-448D-B992-654DFD11EA5A}">
      <dgm:prSet/>
      <dgm:spPr/>
      <dgm:t>
        <a:bodyPr/>
        <a:lstStyle/>
        <a:p>
          <a:endParaRPr lang="en-US"/>
        </a:p>
      </dgm:t>
    </dgm:pt>
    <dgm:pt modelId="{B23A951F-F13D-4004-9DE4-26DBCCC82318}">
      <dgm:prSet/>
      <dgm:spPr/>
      <dgm:t>
        <a:bodyPr/>
        <a:lstStyle/>
        <a:p>
          <a:r>
            <a:rPr lang="en-US" b="1" dirty="0"/>
            <a:t>Established themselves as a leading garment manufacturer for a number of well-known brands in Europe, the United States and Australia.</a:t>
          </a:r>
          <a:endParaRPr lang="en-US" dirty="0"/>
        </a:p>
      </dgm:t>
    </dgm:pt>
    <dgm:pt modelId="{53E30BFB-4B15-431F-B447-EA98561456B3}" type="parTrans" cxnId="{EF54DC7A-A588-47F0-8456-A4C4C0EE40F6}">
      <dgm:prSet/>
      <dgm:spPr/>
      <dgm:t>
        <a:bodyPr/>
        <a:lstStyle/>
        <a:p>
          <a:endParaRPr lang="en-US"/>
        </a:p>
      </dgm:t>
    </dgm:pt>
    <dgm:pt modelId="{C3B39D5A-5DCD-4CE5-9E9A-C45048DB3318}" type="sibTrans" cxnId="{EF54DC7A-A588-47F0-8456-A4C4C0EE40F6}">
      <dgm:prSet/>
      <dgm:spPr/>
      <dgm:t>
        <a:bodyPr/>
        <a:lstStyle/>
        <a:p>
          <a:endParaRPr lang="en-US"/>
        </a:p>
      </dgm:t>
    </dgm:pt>
    <dgm:pt modelId="{22A68600-523A-4F5A-A6CD-FF965E9C9E7A}">
      <dgm:prSet/>
      <dgm:spPr/>
      <dgm:t>
        <a:bodyPr/>
        <a:lstStyle/>
        <a:p>
          <a:r>
            <a:rPr lang="en-US" b="1"/>
            <a:t>The central theme is to fill the world with their unique abilities and turn the lives of ordinary citizens into local talents.</a:t>
          </a:r>
          <a:r>
            <a:rPr lang="en-GB" b="1"/>
            <a:t> </a:t>
          </a:r>
          <a:endParaRPr lang="en-US"/>
        </a:p>
      </dgm:t>
    </dgm:pt>
    <dgm:pt modelId="{2759F6A2-6E04-40CC-9B66-96F54D4BF0B8}" type="parTrans" cxnId="{8504523A-6EC4-4124-92B8-8DC490835FF3}">
      <dgm:prSet/>
      <dgm:spPr/>
      <dgm:t>
        <a:bodyPr/>
        <a:lstStyle/>
        <a:p>
          <a:endParaRPr lang="en-US"/>
        </a:p>
      </dgm:t>
    </dgm:pt>
    <dgm:pt modelId="{E27B1EFF-73A5-40CA-BE37-805D467A91E0}" type="sibTrans" cxnId="{8504523A-6EC4-4124-92B8-8DC490835FF3}">
      <dgm:prSet/>
      <dgm:spPr/>
      <dgm:t>
        <a:bodyPr/>
        <a:lstStyle/>
        <a:p>
          <a:endParaRPr lang="en-US"/>
        </a:p>
      </dgm:t>
    </dgm:pt>
    <dgm:pt modelId="{3D72B0EE-0666-42BA-A3EF-207F6C2B3615}">
      <dgm:prSet/>
      <dgm:spPr/>
      <dgm:t>
        <a:bodyPr/>
        <a:lstStyle/>
        <a:p>
          <a:r>
            <a:rPr lang="en-GB" b="1"/>
            <a:t>•   Has both Foreign and Local retailer.</a:t>
          </a:r>
          <a:endParaRPr lang="en-US"/>
        </a:p>
      </dgm:t>
    </dgm:pt>
    <dgm:pt modelId="{6DAC8FA2-353A-463D-A4C8-98AECE596289}" type="parTrans" cxnId="{FD4068D2-7684-48B8-8166-3F75A61B487B}">
      <dgm:prSet/>
      <dgm:spPr/>
      <dgm:t>
        <a:bodyPr/>
        <a:lstStyle/>
        <a:p>
          <a:endParaRPr lang="en-US"/>
        </a:p>
      </dgm:t>
    </dgm:pt>
    <dgm:pt modelId="{F80D05B2-C835-4E5E-8DAD-58F6640082E1}" type="sibTrans" cxnId="{FD4068D2-7684-48B8-8166-3F75A61B487B}">
      <dgm:prSet/>
      <dgm:spPr/>
      <dgm:t>
        <a:bodyPr/>
        <a:lstStyle/>
        <a:p>
          <a:endParaRPr lang="en-US"/>
        </a:p>
      </dgm:t>
    </dgm:pt>
    <dgm:pt modelId="{C5B0FFCD-126F-45B1-8C45-F677A28C60DD}" type="pres">
      <dgm:prSet presAssocID="{81700607-7724-4DA9-AD2A-52EA73230AB3}" presName="linear" presStyleCnt="0">
        <dgm:presLayoutVars>
          <dgm:animLvl val="lvl"/>
          <dgm:resizeHandles val="exact"/>
        </dgm:presLayoutVars>
      </dgm:prSet>
      <dgm:spPr/>
    </dgm:pt>
    <dgm:pt modelId="{B322A4EB-DA88-4B4C-A753-308BD2434EF8}" type="pres">
      <dgm:prSet presAssocID="{477A11FC-7EA0-4D10-8942-06C76338CE81}" presName="parentText" presStyleLbl="node1" presStyleIdx="0" presStyleCnt="4">
        <dgm:presLayoutVars>
          <dgm:chMax val="0"/>
          <dgm:bulletEnabled val="1"/>
        </dgm:presLayoutVars>
      </dgm:prSet>
      <dgm:spPr/>
    </dgm:pt>
    <dgm:pt modelId="{1D701763-B5F7-42CA-8139-382F56002E40}" type="pres">
      <dgm:prSet presAssocID="{60641B60-4C36-455B-91E6-F9AD844A6267}" presName="spacer" presStyleCnt="0"/>
      <dgm:spPr/>
    </dgm:pt>
    <dgm:pt modelId="{04D1DFEC-9D9C-43E7-9525-E289C09693A7}" type="pres">
      <dgm:prSet presAssocID="{B23A951F-F13D-4004-9DE4-26DBCCC82318}" presName="parentText" presStyleLbl="node1" presStyleIdx="1" presStyleCnt="4">
        <dgm:presLayoutVars>
          <dgm:chMax val="0"/>
          <dgm:bulletEnabled val="1"/>
        </dgm:presLayoutVars>
      </dgm:prSet>
      <dgm:spPr/>
    </dgm:pt>
    <dgm:pt modelId="{8EB7FDF1-5EDD-4E06-AEF4-BE2006D692B2}" type="pres">
      <dgm:prSet presAssocID="{C3B39D5A-5DCD-4CE5-9E9A-C45048DB3318}" presName="spacer" presStyleCnt="0"/>
      <dgm:spPr/>
    </dgm:pt>
    <dgm:pt modelId="{B14C160C-7C2C-4A2E-854E-9ED02EBD5A1C}" type="pres">
      <dgm:prSet presAssocID="{22A68600-523A-4F5A-A6CD-FF965E9C9E7A}" presName="parentText" presStyleLbl="node1" presStyleIdx="2" presStyleCnt="4">
        <dgm:presLayoutVars>
          <dgm:chMax val="0"/>
          <dgm:bulletEnabled val="1"/>
        </dgm:presLayoutVars>
      </dgm:prSet>
      <dgm:spPr/>
    </dgm:pt>
    <dgm:pt modelId="{7BB5EA8A-F99E-415D-8B00-9C3B09077B24}" type="pres">
      <dgm:prSet presAssocID="{E27B1EFF-73A5-40CA-BE37-805D467A91E0}" presName="spacer" presStyleCnt="0"/>
      <dgm:spPr/>
    </dgm:pt>
    <dgm:pt modelId="{C852B5A6-7C6F-4C66-A0A1-A65815218367}" type="pres">
      <dgm:prSet presAssocID="{3D72B0EE-0666-42BA-A3EF-207F6C2B3615}" presName="parentText" presStyleLbl="node1" presStyleIdx="3" presStyleCnt="4">
        <dgm:presLayoutVars>
          <dgm:chMax val="0"/>
          <dgm:bulletEnabled val="1"/>
        </dgm:presLayoutVars>
      </dgm:prSet>
      <dgm:spPr/>
    </dgm:pt>
  </dgm:ptLst>
  <dgm:cxnLst>
    <dgm:cxn modelId="{99F72E1E-8879-448D-B992-654DFD11EA5A}" srcId="{81700607-7724-4DA9-AD2A-52EA73230AB3}" destId="{477A11FC-7EA0-4D10-8942-06C76338CE81}" srcOrd="0" destOrd="0" parTransId="{E168E9E9-8455-4B55-94AD-51D222BD38D2}" sibTransId="{60641B60-4C36-455B-91E6-F9AD844A6267}"/>
    <dgm:cxn modelId="{D1799027-57E0-4FFB-8304-B41858C4DD58}" type="presOf" srcId="{22A68600-523A-4F5A-A6CD-FF965E9C9E7A}" destId="{B14C160C-7C2C-4A2E-854E-9ED02EBD5A1C}" srcOrd="0" destOrd="0" presId="urn:microsoft.com/office/officeart/2005/8/layout/vList2"/>
    <dgm:cxn modelId="{8504523A-6EC4-4124-92B8-8DC490835FF3}" srcId="{81700607-7724-4DA9-AD2A-52EA73230AB3}" destId="{22A68600-523A-4F5A-A6CD-FF965E9C9E7A}" srcOrd="2" destOrd="0" parTransId="{2759F6A2-6E04-40CC-9B66-96F54D4BF0B8}" sibTransId="{E27B1EFF-73A5-40CA-BE37-805D467A91E0}"/>
    <dgm:cxn modelId="{7B363F73-BDC7-419C-B96B-81FCFF1C0A97}" type="presOf" srcId="{477A11FC-7EA0-4D10-8942-06C76338CE81}" destId="{B322A4EB-DA88-4B4C-A753-308BD2434EF8}" srcOrd="0" destOrd="0" presId="urn:microsoft.com/office/officeart/2005/8/layout/vList2"/>
    <dgm:cxn modelId="{EF54DC7A-A588-47F0-8456-A4C4C0EE40F6}" srcId="{81700607-7724-4DA9-AD2A-52EA73230AB3}" destId="{B23A951F-F13D-4004-9DE4-26DBCCC82318}" srcOrd="1" destOrd="0" parTransId="{53E30BFB-4B15-431F-B447-EA98561456B3}" sibTransId="{C3B39D5A-5DCD-4CE5-9E9A-C45048DB3318}"/>
    <dgm:cxn modelId="{16AA4291-516D-4001-9423-2D8EF71C6568}" type="presOf" srcId="{B23A951F-F13D-4004-9DE4-26DBCCC82318}" destId="{04D1DFEC-9D9C-43E7-9525-E289C09693A7}" srcOrd="0" destOrd="0" presId="urn:microsoft.com/office/officeart/2005/8/layout/vList2"/>
    <dgm:cxn modelId="{98FE5DCB-AD0A-4AC7-8937-0CF44A0F90B7}" type="presOf" srcId="{81700607-7724-4DA9-AD2A-52EA73230AB3}" destId="{C5B0FFCD-126F-45B1-8C45-F677A28C60DD}" srcOrd="0" destOrd="0" presId="urn:microsoft.com/office/officeart/2005/8/layout/vList2"/>
    <dgm:cxn modelId="{FD4068D2-7684-48B8-8166-3F75A61B487B}" srcId="{81700607-7724-4DA9-AD2A-52EA73230AB3}" destId="{3D72B0EE-0666-42BA-A3EF-207F6C2B3615}" srcOrd="3" destOrd="0" parTransId="{6DAC8FA2-353A-463D-A4C8-98AECE596289}" sibTransId="{F80D05B2-C835-4E5E-8DAD-58F6640082E1}"/>
    <dgm:cxn modelId="{0EA5BBE6-E71D-462D-AD2F-015F3A9506FE}" type="presOf" srcId="{3D72B0EE-0666-42BA-A3EF-207F6C2B3615}" destId="{C852B5A6-7C6F-4C66-A0A1-A65815218367}" srcOrd="0" destOrd="0" presId="urn:microsoft.com/office/officeart/2005/8/layout/vList2"/>
    <dgm:cxn modelId="{4E52046E-3577-4FD7-8087-0EEC4D20BB1F}" type="presParOf" srcId="{C5B0FFCD-126F-45B1-8C45-F677A28C60DD}" destId="{B322A4EB-DA88-4B4C-A753-308BD2434EF8}" srcOrd="0" destOrd="0" presId="urn:microsoft.com/office/officeart/2005/8/layout/vList2"/>
    <dgm:cxn modelId="{48726D09-6937-4EED-BD33-3ED0A980F3A7}" type="presParOf" srcId="{C5B0FFCD-126F-45B1-8C45-F677A28C60DD}" destId="{1D701763-B5F7-42CA-8139-382F56002E40}" srcOrd="1" destOrd="0" presId="urn:microsoft.com/office/officeart/2005/8/layout/vList2"/>
    <dgm:cxn modelId="{C4F18CD6-FD76-4E23-B602-6FC4E28F63F9}" type="presParOf" srcId="{C5B0FFCD-126F-45B1-8C45-F677A28C60DD}" destId="{04D1DFEC-9D9C-43E7-9525-E289C09693A7}" srcOrd="2" destOrd="0" presId="urn:microsoft.com/office/officeart/2005/8/layout/vList2"/>
    <dgm:cxn modelId="{E453503F-A1BA-48C1-BF80-0B56CD945947}" type="presParOf" srcId="{C5B0FFCD-126F-45B1-8C45-F677A28C60DD}" destId="{8EB7FDF1-5EDD-4E06-AEF4-BE2006D692B2}" srcOrd="3" destOrd="0" presId="urn:microsoft.com/office/officeart/2005/8/layout/vList2"/>
    <dgm:cxn modelId="{C8034591-6F05-4A4B-8CCD-8BCB40E29666}" type="presParOf" srcId="{C5B0FFCD-126F-45B1-8C45-F677A28C60DD}" destId="{B14C160C-7C2C-4A2E-854E-9ED02EBD5A1C}" srcOrd="4" destOrd="0" presId="urn:microsoft.com/office/officeart/2005/8/layout/vList2"/>
    <dgm:cxn modelId="{BFF10A5D-1AA2-4DD0-ADC9-AFEFD549135F}" type="presParOf" srcId="{C5B0FFCD-126F-45B1-8C45-F677A28C60DD}" destId="{7BB5EA8A-F99E-415D-8B00-9C3B09077B24}" srcOrd="5" destOrd="0" presId="urn:microsoft.com/office/officeart/2005/8/layout/vList2"/>
    <dgm:cxn modelId="{965BF865-2177-465D-AED0-B03B32EDA23C}" type="presParOf" srcId="{C5B0FFCD-126F-45B1-8C45-F677A28C60DD}" destId="{C852B5A6-7C6F-4C66-A0A1-A65815218367}"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700607-7724-4DA9-AD2A-52EA73230AB3}" type="doc">
      <dgm:prSet loTypeId="urn:microsoft.com/office/officeart/2005/8/layout/vList2" loCatId="list" qsTypeId="urn:microsoft.com/office/officeart/2005/8/quickstyle/simple3" qsCatId="simple" csTypeId="urn:microsoft.com/office/officeart/2005/8/colors/colorful5" csCatId="colorful" phldr="1"/>
      <dgm:spPr/>
      <dgm:t>
        <a:bodyPr/>
        <a:lstStyle/>
        <a:p>
          <a:endParaRPr lang="en-US"/>
        </a:p>
      </dgm:t>
    </dgm:pt>
    <dgm:pt modelId="{D57E480D-596E-439A-B090-6DA999B523C4}">
      <dgm:prSet/>
      <dgm:spPr/>
      <dgm:t>
        <a:bodyPr/>
        <a:lstStyle/>
        <a:p>
          <a:pPr>
            <a:buSzPts val="1200"/>
            <a:buFont typeface="Symbol" panose="05050102010706020507" pitchFamily="18" charset="2"/>
            <a:buChar char=""/>
          </a:pPr>
          <a:r>
            <a:rPr lang="en-US"/>
            <a:t>The Group is known as an entity whose main driven force is it’s human resources.</a:t>
          </a:r>
        </a:p>
      </dgm:t>
    </dgm:pt>
    <dgm:pt modelId="{4FE0E869-C8C1-4A19-8EEE-F4D16E535AA1}" type="parTrans" cxnId="{16C789F0-D157-4CA2-BFE8-62240C609642}">
      <dgm:prSet/>
      <dgm:spPr/>
      <dgm:t>
        <a:bodyPr/>
        <a:lstStyle/>
        <a:p>
          <a:endParaRPr lang="en-US"/>
        </a:p>
      </dgm:t>
    </dgm:pt>
    <dgm:pt modelId="{CF23E4CE-7D48-4238-BE7A-9FFE268FC9C4}" type="sibTrans" cxnId="{16C789F0-D157-4CA2-BFE8-62240C609642}">
      <dgm:prSet/>
      <dgm:spPr/>
      <dgm:t>
        <a:bodyPr/>
        <a:lstStyle/>
        <a:p>
          <a:endParaRPr lang="en-US"/>
        </a:p>
      </dgm:t>
    </dgm:pt>
    <dgm:pt modelId="{AD0AF31B-1A08-44C8-A342-91B7240B05B4}">
      <dgm:prSet/>
      <dgm:spPr/>
      <dgm:t>
        <a:bodyPr/>
        <a:lstStyle/>
        <a:p>
          <a:pPr>
            <a:buSzPts val="1200"/>
            <a:buFont typeface="Symbol" panose="05050102010706020507" pitchFamily="18" charset="2"/>
            <a:buChar char=""/>
          </a:pPr>
          <a:r>
            <a:rPr lang="en-US"/>
            <a:t>Overall management of the group is segregated into Executive Board Members &amp; Management Committee (MANCOM) includes of 7 top executives. </a:t>
          </a:r>
        </a:p>
      </dgm:t>
    </dgm:pt>
    <dgm:pt modelId="{54AE35E6-C54D-434E-9BFE-7EAB790A2FF7}" type="parTrans" cxnId="{A374EA04-B820-4BE1-9C31-76C6BE154A51}">
      <dgm:prSet/>
      <dgm:spPr/>
      <dgm:t>
        <a:bodyPr/>
        <a:lstStyle/>
        <a:p>
          <a:endParaRPr lang="en-US"/>
        </a:p>
      </dgm:t>
    </dgm:pt>
    <dgm:pt modelId="{80188200-4850-4820-A6FA-06E1E2352180}" type="sibTrans" cxnId="{A374EA04-B820-4BE1-9C31-76C6BE154A51}">
      <dgm:prSet/>
      <dgm:spPr/>
      <dgm:t>
        <a:bodyPr/>
        <a:lstStyle/>
        <a:p>
          <a:endParaRPr lang="en-US"/>
        </a:p>
      </dgm:t>
    </dgm:pt>
    <dgm:pt modelId="{4BE7C1EA-13DF-424E-BA0A-ABE7B06E9388}">
      <dgm:prSet/>
      <dgm:spPr/>
      <dgm:t>
        <a:bodyPr/>
        <a:lstStyle/>
        <a:p>
          <a:pPr>
            <a:buSzPts val="1200"/>
            <a:buFont typeface="Symbol" panose="05050102010706020507" pitchFamily="18" charset="2"/>
            <a:buChar char=""/>
          </a:pPr>
          <a:r>
            <a:rPr lang="en-US"/>
            <a:t>Follow some Code of Ethics to conduct their business with honesty and integrity.</a:t>
          </a:r>
        </a:p>
      </dgm:t>
    </dgm:pt>
    <dgm:pt modelId="{67130320-3787-4BCD-944E-44C8812C8879}" type="parTrans" cxnId="{F2A3072D-B564-495F-9DC3-FCDD401EE802}">
      <dgm:prSet/>
      <dgm:spPr/>
      <dgm:t>
        <a:bodyPr/>
        <a:lstStyle/>
        <a:p>
          <a:endParaRPr lang="en-US"/>
        </a:p>
      </dgm:t>
    </dgm:pt>
    <dgm:pt modelId="{7F6F26E5-8831-43AE-A72B-143C5F4F58C6}" type="sibTrans" cxnId="{F2A3072D-B564-495F-9DC3-FCDD401EE802}">
      <dgm:prSet/>
      <dgm:spPr/>
      <dgm:t>
        <a:bodyPr/>
        <a:lstStyle/>
        <a:p>
          <a:endParaRPr lang="en-US"/>
        </a:p>
      </dgm:t>
    </dgm:pt>
    <dgm:pt modelId="{C5B0FFCD-126F-45B1-8C45-F677A28C60DD}" type="pres">
      <dgm:prSet presAssocID="{81700607-7724-4DA9-AD2A-52EA73230AB3}" presName="linear" presStyleCnt="0">
        <dgm:presLayoutVars>
          <dgm:animLvl val="lvl"/>
          <dgm:resizeHandles val="exact"/>
        </dgm:presLayoutVars>
      </dgm:prSet>
      <dgm:spPr/>
    </dgm:pt>
    <dgm:pt modelId="{2432C6DD-F096-42EB-A879-682178FED825}" type="pres">
      <dgm:prSet presAssocID="{D57E480D-596E-439A-B090-6DA999B523C4}" presName="parentText" presStyleLbl="node1" presStyleIdx="0" presStyleCnt="3">
        <dgm:presLayoutVars>
          <dgm:chMax val="0"/>
          <dgm:bulletEnabled val="1"/>
        </dgm:presLayoutVars>
      </dgm:prSet>
      <dgm:spPr/>
    </dgm:pt>
    <dgm:pt modelId="{6A46A628-93FA-482D-9D8C-E2DC5E33AE91}" type="pres">
      <dgm:prSet presAssocID="{CF23E4CE-7D48-4238-BE7A-9FFE268FC9C4}" presName="spacer" presStyleCnt="0"/>
      <dgm:spPr/>
    </dgm:pt>
    <dgm:pt modelId="{3E75C455-6484-43D7-B430-55A703EE59E9}" type="pres">
      <dgm:prSet presAssocID="{AD0AF31B-1A08-44C8-A342-91B7240B05B4}" presName="parentText" presStyleLbl="node1" presStyleIdx="1" presStyleCnt="3">
        <dgm:presLayoutVars>
          <dgm:chMax val="0"/>
          <dgm:bulletEnabled val="1"/>
        </dgm:presLayoutVars>
      </dgm:prSet>
      <dgm:spPr/>
    </dgm:pt>
    <dgm:pt modelId="{4446879C-035D-4B5D-A25D-5BD4151EC33F}" type="pres">
      <dgm:prSet presAssocID="{80188200-4850-4820-A6FA-06E1E2352180}" presName="spacer" presStyleCnt="0"/>
      <dgm:spPr/>
    </dgm:pt>
    <dgm:pt modelId="{9DDC05ED-1D68-4717-B1EC-7B2216E8BD42}" type="pres">
      <dgm:prSet presAssocID="{4BE7C1EA-13DF-424E-BA0A-ABE7B06E9388}" presName="parentText" presStyleLbl="node1" presStyleIdx="2" presStyleCnt="3">
        <dgm:presLayoutVars>
          <dgm:chMax val="0"/>
          <dgm:bulletEnabled val="1"/>
        </dgm:presLayoutVars>
      </dgm:prSet>
      <dgm:spPr/>
    </dgm:pt>
  </dgm:ptLst>
  <dgm:cxnLst>
    <dgm:cxn modelId="{A374EA04-B820-4BE1-9C31-76C6BE154A51}" srcId="{81700607-7724-4DA9-AD2A-52EA73230AB3}" destId="{AD0AF31B-1A08-44C8-A342-91B7240B05B4}" srcOrd="1" destOrd="0" parTransId="{54AE35E6-C54D-434E-9BFE-7EAB790A2FF7}" sibTransId="{80188200-4850-4820-A6FA-06E1E2352180}"/>
    <dgm:cxn modelId="{F2A3072D-B564-495F-9DC3-FCDD401EE802}" srcId="{81700607-7724-4DA9-AD2A-52EA73230AB3}" destId="{4BE7C1EA-13DF-424E-BA0A-ABE7B06E9388}" srcOrd="2" destOrd="0" parTransId="{67130320-3787-4BCD-944E-44C8812C8879}" sibTransId="{7F6F26E5-8831-43AE-A72B-143C5F4F58C6}"/>
    <dgm:cxn modelId="{3C1E1433-E85B-4ED1-ADAE-69FE606FA67D}" type="presOf" srcId="{4BE7C1EA-13DF-424E-BA0A-ABE7B06E9388}" destId="{9DDC05ED-1D68-4717-B1EC-7B2216E8BD42}" srcOrd="0" destOrd="0" presId="urn:microsoft.com/office/officeart/2005/8/layout/vList2"/>
    <dgm:cxn modelId="{F572AE73-8CF7-40A7-9927-99305EDEBBBC}" type="presOf" srcId="{D57E480D-596E-439A-B090-6DA999B523C4}" destId="{2432C6DD-F096-42EB-A879-682178FED825}" srcOrd="0" destOrd="0" presId="urn:microsoft.com/office/officeart/2005/8/layout/vList2"/>
    <dgm:cxn modelId="{98FE5DCB-AD0A-4AC7-8937-0CF44A0F90B7}" type="presOf" srcId="{81700607-7724-4DA9-AD2A-52EA73230AB3}" destId="{C5B0FFCD-126F-45B1-8C45-F677A28C60DD}" srcOrd="0" destOrd="0" presId="urn:microsoft.com/office/officeart/2005/8/layout/vList2"/>
    <dgm:cxn modelId="{03F995EC-B6F2-4684-BD5B-F8038179BB8A}" type="presOf" srcId="{AD0AF31B-1A08-44C8-A342-91B7240B05B4}" destId="{3E75C455-6484-43D7-B430-55A703EE59E9}" srcOrd="0" destOrd="0" presId="urn:microsoft.com/office/officeart/2005/8/layout/vList2"/>
    <dgm:cxn modelId="{16C789F0-D157-4CA2-BFE8-62240C609642}" srcId="{81700607-7724-4DA9-AD2A-52EA73230AB3}" destId="{D57E480D-596E-439A-B090-6DA999B523C4}" srcOrd="0" destOrd="0" parTransId="{4FE0E869-C8C1-4A19-8EEE-F4D16E535AA1}" sibTransId="{CF23E4CE-7D48-4238-BE7A-9FFE268FC9C4}"/>
    <dgm:cxn modelId="{6AC29A0F-24EE-4366-A67D-A8BD6182EE79}" type="presParOf" srcId="{C5B0FFCD-126F-45B1-8C45-F677A28C60DD}" destId="{2432C6DD-F096-42EB-A879-682178FED825}" srcOrd="0" destOrd="0" presId="urn:microsoft.com/office/officeart/2005/8/layout/vList2"/>
    <dgm:cxn modelId="{B696F4AC-6D07-42A9-928D-4F14E58F1FAA}" type="presParOf" srcId="{C5B0FFCD-126F-45B1-8C45-F677A28C60DD}" destId="{6A46A628-93FA-482D-9D8C-E2DC5E33AE91}" srcOrd="1" destOrd="0" presId="urn:microsoft.com/office/officeart/2005/8/layout/vList2"/>
    <dgm:cxn modelId="{F26E0DCE-C0A8-442B-9317-3046FD8D28AB}" type="presParOf" srcId="{C5B0FFCD-126F-45B1-8C45-F677A28C60DD}" destId="{3E75C455-6484-43D7-B430-55A703EE59E9}" srcOrd="2" destOrd="0" presId="urn:microsoft.com/office/officeart/2005/8/layout/vList2"/>
    <dgm:cxn modelId="{5690E471-D7C5-4D2E-BF40-E59D7FAD5495}" type="presParOf" srcId="{C5B0FFCD-126F-45B1-8C45-F677A28C60DD}" destId="{4446879C-035D-4B5D-A25D-5BD4151EC33F}" srcOrd="3" destOrd="0" presId="urn:microsoft.com/office/officeart/2005/8/layout/vList2"/>
    <dgm:cxn modelId="{51CF1837-7990-483F-BFC9-5A7377106A1E}" type="presParOf" srcId="{C5B0FFCD-126F-45B1-8C45-F677A28C60DD}" destId="{9DDC05ED-1D68-4717-B1EC-7B2216E8BD42}"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E6594D-93C7-405B-94CD-9AC8012FA11E}" type="doc">
      <dgm:prSet loTypeId="urn:microsoft.com/office/officeart/2005/8/layout/vProcess5" loCatId="process" qsTypeId="urn:microsoft.com/office/officeart/2005/8/quickstyle/3d1" qsCatId="3D" csTypeId="urn:microsoft.com/office/officeart/2005/8/colors/accent0_3" csCatId="mainScheme"/>
      <dgm:spPr/>
      <dgm:t>
        <a:bodyPr/>
        <a:lstStyle/>
        <a:p>
          <a:endParaRPr lang="en-US"/>
        </a:p>
      </dgm:t>
    </dgm:pt>
    <dgm:pt modelId="{5E22C877-E067-4CF7-918A-ADD83E4D2AAA}">
      <dgm:prSet/>
      <dgm:spPr/>
      <dgm:t>
        <a:bodyPr/>
        <a:lstStyle/>
        <a:p>
          <a:r>
            <a:rPr lang="en-GB"/>
            <a:t>SBUs :</a:t>
          </a:r>
          <a:endParaRPr lang="en-US"/>
        </a:p>
      </dgm:t>
    </dgm:pt>
    <dgm:pt modelId="{18635200-2485-4DA2-80F1-6CB11199EDDA}" type="parTrans" cxnId="{FB6EA6E1-A86C-4F2C-B549-94D7F34F790F}">
      <dgm:prSet/>
      <dgm:spPr/>
      <dgm:t>
        <a:bodyPr/>
        <a:lstStyle/>
        <a:p>
          <a:endParaRPr lang="en-US"/>
        </a:p>
      </dgm:t>
    </dgm:pt>
    <dgm:pt modelId="{22E57F64-AB4F-4788-8B1D-C84C472D30FF}" type="sibTrans" cxnId="{FB6EA6E1-A86C-4F2C-B549-94D7F34F790F}">
      <dgm:prSet/>
      <dgm:spPr/>
      <dgm:t>
        <a:bodyPr/>
        <a:lstStyle/>
        <a:p>
          <a:endParaRPr lang="en-US"/>
        </a:p>
      </dgm:t>
    </dgm:pt>
    <dgm:pt modelId="{11F3E662-1D0F-42EA-9F93-F8C94F601A0D}">
      <dgm:prSet/>
      <dgm:spPr/>
      <dgm:t>
        <a:bodyPr/>
        <a:lstStyle/>
        <a:p>
          <a:r>
            <a:rPr lang="en-GB"/>
            <a:t>Garments Divisions-</a:t>
          </a:r>
          <a:endParaRPr lang="en-US"/>
        </a:p>
      </dgm:t>
    </dgm:pt>
    <dgm:pt modelId="{7C5D5FAB-559D-461B-AB3B-066E65DCDE0F}" type="parTrans" cxnId="{D749A339-9315-4F50-95E3-C24424CC2062}">
      <dgm:prSet/>
      <dgm:spPr/>
      <dgm:t>
        <a:bodyPr/>
        <a:lstStyle/>
        <a:p>
          <a:endParaRPr lang="en-US"/>
        </a:p>
      </dgm:t>
    </dgm:pt>
    <dgm:pt modelId="{7F0EA044-3916-49B2-932E-C064B0EE5A35}" type="sibTrans" cxnId="{D749A339-9315-4F50-95E3-C24424CC2062}">
      <dgm:prSet/>
      <dgm:spPr/>
      <dgm:t>
        <a:bodyPr/>
        <a:lstStyle/>
        <a:p>
          <a:endParaRPr lang="en-US"/>
        </a:p>
      </dgm:t>
    </dgm:pt>
    <dgm:pt modelId="{754A0F4C-A67A-4398-BF5E-1AAAD4F649C6}">
      <dgm:prSet/>
      <dgm:spPr/>
      <dgm:t>
        <a:bodyPr/>
        <a:lstStyle/>
        <a:p>
          <a:r>
            <a:rPr lang="en-GB"/>
            <a:t>Dekko Knitwears Limited </a:t>
          </a:r>
          <a:endParaRPr lang="en-US"/>
        </a:p>
      </dgm:t>
    </dgm:pt>
    <dgm:pt modelId="{8E25F8F8-F7E9-459E-AF11-5D0E50AAD084}" type="parTrans" cxnId="{C1070C77-CD3C-4796-8C33-5260C363DC2A}">
      <dgm:prSet/>
      <dgm:spPr/>
      <dgm:t>
        <a:bodyPr/>
        <a:lstStyle/>
        <a:p>
          <a:endParaRPr lang="en-US"/>
        </a:p>
      </dgm:t>
    </dgm:pt>
    <dgm:pt modelId="{5B806978-E516-43C9-8C77-6C2E204B4866}" type="sibTrans" cxnId="{C1070C77-CD3C-4796-8C33-5260C363DC2A}">
      <dgm:prSet/>
      <dgm:spPr/>
      <dgm:t>
        <a:bodyPr/>
        <a:lstStyle/>
        <a:p>
          <a:endParaRPr lang="en-US"/>
        </a:p>
      </dgm:t>
    </dgm:pt>
    <dgm:pt modelId="{3252072C-2C66-46B0-A948-68E6BE76BC40}">
      <dgm:prSet/>
      <dgm:spPr/>
      <dgm:t>
        <a:bodyPr/>
        <a:lstStyle/>
        <a:p>
          <a:r>
            <a:rPr lang="en-GB"/>
            <a:t>Epyllion Knitwears Limited </a:t>
          </a:r>
          <a:endParaRPr lang="en-US"/>
        </a:p>
      </dgm:t>
    </dgm:pt>
    <dgm:pt modelId="{6A75811A-58C4-476A-A54F-DEB4A242EBE2}" type="parTrans" cxnId="{E2D60EFA-7BAB-42AE-9D28-D662E3AE680F}">
      <dgm:prSet/>
      <dgm:spPr/>
      <dgm:t>
        <a:bodyPr/>
        <a:lstStyle/>
        <a:p>
          <a:endParaRPr lang="en-US"/>
        </a:p>
      </dgm:t>
    </dgm:pt>
    <dgm:pt modelId="{43F40794-DFC1-495D-9C97-4F9FFA88A818}" type="sibTrans" cxnId="{E2D60EFA-7BAB-42AE-9D28-D662E3AE680F}">
      <dgm:prSet/>
      <dgm:spPr/>
      <dgm:t>
        <a:bodyPr/>
        <a:lstStyle/>
        <a:p>
          <a:endParaRPr lang="en-US"/>
        </a:p>
      </dgm:t>
    </dgm:pt>
    <dgm:pt modelId="{03B8AFA9-D0A0-464F-AA93-907D8E944C73}">
      <dgm:prSet/>
      <dgm:spPr/>
      <dgm:t>
        <a:bodyPr/>
        <a:lstStyle/>
        <a:p>
          <a:r>
            <a:rPr lang="en-GB"/>
            <a:t>Dazzling Dresses Limited </a:t>
          </a:r>
          <a:endParaRPr lang="en-US"/>
        </a:p>
      </dgm:t>
    </dgm:pt>
    <dgm:pt modelId="{ADC775A1-5A2C-4AB4-B5C1-F7D296E45C0E}" type="parTrans" cxnId="{A10656BA-D7A2-4FA6-8467-60AC657E014D}">
      <dgm:prSet/>
      <dgm:spPr/>
      <dgm:t>
        <a:bodyPr/>
        <a:lstStyle/>
        <a:p>
          <a:endParaRPr lang="en-US"/>
        </a:p>
      </dgm:t>
    </dgm:pt>
    <dgm:pt modelId="{9A5C2EF3-F8F6-477A-A4FD-D896B7DE20AC}" type="sibTrans" cxnId="{A10656BA-D7A2-4FA6-8467-60AC657E014D}">
      <dgm:prSet/>
      <dgm:spPr/>
      <dgm:t>
        <a:bodyPr/>
        <a:lstStyle/>
        <a:p>
          <a:endParaRPr lang="en-US"/>
        </a:p>
      </dgm:t>
    </dgm:pt>
    <dgm:pt modelId="{3928C403-855A-48D7-B856-1974C1A13235}" type="pres">
      <dgm:prSet presAssocID="{BEE6594D-93C7-405B-94CD-9AC8012FA11E}" presName="outerComposite" presStyleCnt="0">
        <dgm:presLayoutVars>
          <dgm:chMax val="5"/>
          <dgm:dir/>
          <dgm:resizeHandles val="exact"/>
        </dgm:presLayoutVars>
      </dgm:prSet>
      <dgm:spPr/>
    </dgm:pt>
    <dgm:pt modelId="{16596987-0AA5-4B0B-973F-F96DA9AE3ADE}" type="pres">
      <dgm:prSet presAssocID="{BEE6594D-93C7-405B-94CD-9AC8012FA11E}" presName="dummyMaxCanvas" presStyleCnt="0">
        <dgm:presLayoutVars/>
      </dgm:prSet>
      <dgm:spPr/>
    </dgm:pt>
    <dgm:pt modelId="{E946EB27-E42E-44A0-9E07-4F5E2AA6BD9F}" type="pres">
      <dgm:prSet presAssocID="{BEE6594D-93C7-405B-94CD-9AC8012FA11E}" presName="FiveNodes_1" presStyleLbl="node1" presStyleIdx="0" presStyleCnt="5">
        <dgm:presLayoutVars>
          <dgm:bulletEnabled val="1"/>
        </dgm:presLayoutVars>
      </dgm:prSet>
      <dgm:spPr/>
    </dgm:pt>
    <dgm:pt modelId="{C3BF1322-7552-4263-87BD-1B95CB1C0EF2}" type="pres">
      <dgm:prSet presAssocID="{BEE6594D-93C7-405B-94CD-9AC8012FA11E}" presName="FiveNodes_2" presStyleLbl="node1" presStyleIdx="1" presStyleCnt="5">
        <dgm:presLayoutVars>
          <dgm:bulletEnabled val="1"/>
        </dgm:presLayoutVars>
      </dgm:prSet>
      <dgm:spPr/>
    </dgm:pt>
    <dgm:pt modelId="{24E00015-C048-4EB1-8C48-0265AB15751F}" type="pres">
      <dgm:prSet presAssocID="{BEE6594D-93C7-405B-94CD-9AC8012FA11E}" presName="FiveNodes_3" presStyleLbl="node1" presStyleIdx="2" presStyleCnt="5">
        <dgm:presLayoutVars>
          <dgm:bulletEnabled val="1"/>
        </dgm:presLayoutVars>
      </dgm:prSet>
      <dgm:spPr/>
    </dgm:pt>
    <dgm:pt modelId="{A499C77D-ABF3-48A7-A6ED-0C6E68BFD71B}" type="pres">
      <dgm:prSet presAssocID="{BEE6594D-93C7-405B-94CD-9AC8012FA11E}" presName="FiveNodes_4" presStyleLbl="node1" presStyleIdx="3" presStyleCnt="5">
        <dgm:presLayoutVars>
          <dgm:bulletEnabled val="1"/>
        </dgm:presLayoutVars>
      </dgm:prSet>
      <dgm:spPr/>
    </dgm:pt>
    <dgm:pt modelId="{AE3640FD-0BFE-4E1C-B8CA-3B5A58C73E32}" type="pres">
      <dgm:prSet presAssocID="{BEE6594D-93C7-405B-94CD-9AC8012FA11E}" presName="FiveNodes_5" presStyleLbl="node1" presStyleIdx="4" presStyleCnt="5">
        <dgm:presLayoutVars>
          <dgm:bulletEnabled val="1"/>
        </dgm:presLayoutVars>
      </dgm:prSet>
      <dgm:spPr/>
    </dgm:pt>
    <dgm:pt modelId="{0959D184-1A5E-4A8E-8AB3-49F94695F9A0}" type="pres">
      <dgm:prSet presAssocID="{BEE6594D-93C7-405B-94CD-9AC8012FA11E}" presName="FiveConn_1-2" presStyleLbl="fgAccFollowNode1" presStyleIdx="0" presStyleCnt="4" custLinFactNeighborX="6124" custLinFactNeighborY="20213">
        <dgm:presLayoutVars>
          <dgm:bulletEnabled val="1"/>
        </dgm:presLayoutVars>
      </dgm:prSet>
      <dgm:spPr/>
    </dgm:pt>
    <dgm:pt modelId="{8A7F1DA9-5A58-49FE-9128-240A0F04C3BC}" type="pres">
      <dgm:prSet presAssocID="{BEE6594D-93C7-405B-94CD-9AC8012FA11E}" presName="FiveConn_2-3" presStyleLbl="fgAccFollowNode1" presStyleIdx="1" presStyleCnt="4">
        <dgm:presLayoutVars>
          <dgm:bulletEnabled val="1"/>
        </dgm:presLayoutVars>
      </dgm:prSet>
      <dgm:spPr/>
    </dgm:pt>
    <dgm:pt modelId="{0AA1816D-1478-4F70-86C4-F29BFFC617DD}" type="pres">
      <dgm:prSet presAssocID="{BEE6594D-93C7-405B-94CD-9AC8012FA11E}" presName="FiveConn_3-4" presStyleLbl="fgAccFollowNode1" presStyleIdx="2" presStyleCnt="4">
        <dgm:presLayoutVars>
          <dgm:bulletEnabled val="1"/>
        </dgm:presLayoutVars>
      </dgm:prSet>
      <dgm:spPr/>
    </dgm:pt>
    <dgm:pt modelId="{8145A7C2-805B-465D-B416-515F2FC8FD28}" type="pres">
      <dgm:prSet presAssocID="{BEE6594D-93C7-405B-94CD-9AC8012FA11E}" presName="FiveConn_4-5" presStyleLbl="fgAccFollowNode1" presStyleIdx="3" presStyleCnt="4">
        <dgm:presLayoutVars>
          <dgm:bulletEnabled val="1"/>
        </dgm:presLayoutVars>
      </dgm:prSet>
      <dgm:spPr/>
    </dgm:pt>
    <dgm:pt modelId="{A6D9221E-C298-43A7-AD6E-F07FFBA804F7}" type="pres">
      <dgm:prSet presAssocID="{BEE6594D-93C7-405B-94CD-9AC8012FA11E}" presName="FiveNodes_1_text" presStyleLbl="node1" presStyleIdx="4" presStyleCnt="5">
        <dgm:presLayoutVars>
          <dgm:bulletEnabled val="1"/>
        </dgm:presLayoutVars>
      </dgm:prSet>
      <dgm:spPr/>
    </dgm:pt>
    <dgm:pt modelId="{6522A07E-CB1E-47A8-963A-8F0D01431D90}" type="pres">
      <dgm:prSet presAssocID="{BEE6594D-93C7-405B-94CD-9AC8012FA11E}" presName="FiveNodes_2_text" presStyleLbl="node1" presStyleIdx="4" presStyleCnt="5">
        <dgm:presLayoutVars>
          <dgm:bulletEnabled val="1"/>
        </dgm:presLayoutVars>
      </dgm:prSet>
      <dgm:spPr/>
    </dgm:pt>
    <dgm:pt modelId="{CED2258F-E45A-4ABC-B564-00849161F290}" type="pres">
      <dgm:prSet presAssocID="{BEE6594D-93C7-405B-94CD-9AC8012FA11E}" presName="FiveNodes_3_text" presStyleLbl="node1" presStyleIdx="4" presStyleCnt="5">
        <dgm:presLayoutVars>
          <dgm:bulletEnabled val="1"/>
        </dgm:presLayoutVars>
      </dgm:prSet>
      <dgm:spPr/>
    </dgm:pt>
    <dgm:pt modelId="{08AFF1F1-0ACC-4995-A875-95799187EA17}" type="pres">
      <dgm:prSet presAssocID="{BEE6594D-93C7-405B-94CD-9AC8012FA11E}" presName="FiveNodes_4_text" presStyleLbl="node1" presStyleIdx="4" presStyleCnt="5">
        <dgm:presLayoutVars>
          <dgm:bulletEnabled val="1"/>
        </dgm:presLayoutVars>
      </dgm:prSet>
      <dgm:spPr/>
    </dgm:pt>
    <dgm:pt modelId="{25477436-9C92-4F30-A43E-6E2518A67331}" type="pres">
      <dgm:prSet presAssocID="{BEE6594D-93C7-405B-94CD-9AC8012FA11E}" presName="FiveNodes_5_text" presStyleLbl="node1" presStyleIdx="4" presStyleCnt="5">
        <dgm:presLayoutVars>
          <dgm:bulletEnabled val="1"/>
        </dgm:presLayoutVars>
      </dgm:prSet>
      <dgm:spPr/>
    </dgm:pt>
  </dgm:ptLst>
  <dgm:cxnLst>
    <dgm:cxn modelId="{03EB470F-A936-4D73-AA88-FC54AB6D38BE}" type="presOf" srcId="{754A0F4C-A67A-4398-BF5E-1AAAD4F649C6}" destId="{CED2258F-E45A-4ABC-B564-00849161F290}" srcOrd="1" destOrd="0" presId="urn:microsoft.com/office/officeart/2005/8/layout/vProcess5"/>
    <dgm:cxn modelId="{300AD013-E95F-4794-9707-56C008D5DAB8}" type="presOf" srcId="{7F0EA044-3916-49B2-932E-C064B0EE5A35}" destId="{8A7F1DA9-5A58-49FE-9128-240A0F04C3BC}" srcOrd="0" destOrd="0" presId="urn:microsoft.com/office/officeart/2005/8/layout/vProcess5"/>
    <dgm:cxn modelId="{184DE118-E8D5-440B-8E9A-1145D0BAFA05}" type="presOf" srcId="{5E22C877-E067-4CF7-918A-ADD83E4D2AAA}" destId="{A6D9221E-C298-43A7-AD6E-F07FFBA804F7}" srcOrd="1" destOrd="0" presId="urn:microsoft.com/office/officeart/2005/8/layout/vProcess5"/>
    <dgm:cxn modelId="{36E1DF25-FCA0-4A18-A6BC-A10EEF1586E9}" type="presOf" srcId="{5B806978-E516-43C9-8C77-6C2E204B4866}" destId="{0AA1816D-1478-4F70-86C4-F29BFFC617DD}" srcOrd="0" destOrd="0" presId="urn:microsoft.com/office/officeart/2005/8/layout/vProcess5"/>
    <dgm:cxn modelId="{34311827-A207-4E72-BC40-414A8CD53B3A}" type="presOf" srcId="{754A0F4C-A67A-4398-BF5E-1AAAD4F649C6}" destId="{24E00015-C048-4EB1-8C48-0265AB15751F}" srcOrd="0" destOrd="0" presId="urn:microsoft.com/office/officeart/2005/8/layout/vProcess5"/>
    <dgm:cxn modelId="{D749A339-9315-4F50-95E3-C24424CC2062}" srcId="{BEE6594D-93C7-405B-94CD-9AC8012FA11E}" destId="{11F3E662-1D0F-42EA-9F93-F8C94F601A0D}" srcOrd="1" destOrd="0" parTransId="{7C5D5FAB-559D-461B-AB3B-066E65DCDE0F}" sibTransId="{7F0EA044-3916-49B2-932E-C064B0EE5A35}"/>
    <dgm:cxn modelId="{C4151E68-8C47-4C75-96D9-642DDD92CAB2}" type="presOf" srcId="{03B8AFA9-D0A0-464F-AA93-907D8E944C73}" destId="{AE3640FD-0BFE-4E1C-B8CA-3B5A58C73E32}" srcOrd="0" destOrd="0" presId="urn:microsoft.com/office/officeart/2005/8/layout/vProcess5"/>
    <dgm:cxn modelId="{992D9970-8058-4DB9-92FB-80D7AEFDB5BA}" type="presOf" srcId="{22E57F64-AB4F-4788-8B1D-C84C472D30FF}" destId="{0959D184-1A5E-4A8E-8AB3-49F94695F9A0}" srcOrd="0" destOrd="0" presId="urn:microsoft.com/office/officeart/2005/8/layout/vProcess5"/>
    <dgm:cxn modelId="{C1070C77-CD3C-4796-8C33-5260C363DC2A}" srcId="{BEE6594D-93C7-405B-94CD-9AC8012FA11E}" destId="{754A0F4C-A67A-4398-BF5E-1AAAD4F649C6}" srcOrd="2" destOrd="0" parTransId="{8E25F8F8-F7E9-459E-AF11-5D0E50AAD084}" sibTransId="{5B806978-E516-43C9-8C77-6C2E204B4866}"/>
    <dgm:cxn modelId="{BFC4CC86-43C0-4FA4-A247-47CBE0043D9B}" type="presOf" srcId="{03B8AFA9-D0A0-464F-AA93-907D8E944C73}" destId="{25477436-9C92-4F30-A43E-6E2518A67331}" srcOrd="1" destOrd="0" presId="urn:microsoft.com/office/officeart/2005/8/layout/vProcess5"/>
    <dgm:cxn modelId="{CF204CA3-D707-46F8-A601-A8BCF3CF2698}" type="presOf" srcId="{3252072C-2C66-46B0-A948-68E6BE76BC40}" destId="{A499C77D-ABF3-48A7-A6ED-0C6E68BFD71B}" srcOrd="0" destOrd="0" presId="urn:microsoft.com/office/officeart/2005/8/layout/vProcess5"/>
    <dgm:cxn modelId="{7147E5B3-0CB9-49FB-A181-FC98884AD0B0}" type="presOf" srcId="{3252072C-2C66-46B0-A948-68E6BE76BC40}" destId="{08AFF1F1-0ACC-4995-A875-95799187EA17}" srcOrd="1" destOrd="0" presId="urn:microsoft.com/office/officeart/2005/8/layout/vProcess5"/>
    <dgm:cxn modelId="{DC7B35B8-8753-4046-92A9-52348F3220C1}" type="presOf" srcId="{43F40794-DFC1-495D-9C97-4F9FFA88A818}" destId="{8145A7C2-805B-465D-B416-515F2FC8FD28}" srcOrd="0" destOrd="0" presId="urn:microsoft.com/office/officeart/2005/8/layout/vProcess5"/>
    <dgm:cxn modelId="{A10656BA-D7A2-4FA6-8467-60AC657E014D}" srcId="{BEE6594D-93C7-405B-94CD-9AC8012FA11E}" destId="{03B8AFA9-D0A0-464F-AA93-907D8E944C73}" srcOrd="4" destOrd="0" parTransId="{ADC775A1-5A2C-4AB4-B5C1-F7D296E45C0E}" sibTransId="{9A5C2EF3-F8F6-477A-A4FD-D896B7DE20AC}"/>
    <dgm:cxn modelId="{076F20BC-C6A9-4476-94BB-46E7AC8A382C}" type="presOf" srcId="{11F3E662-1D0F-42EA-9F93-F8C94F601A0D}" destId="{6522A07E-CB1E-47A8-963A-8F0D01431D90}" srcOrd="1" destOrd="0" presId="urn:microsoft.com/office/officeart/2005/8/layout/vProcess5"/>
    <dgm:cxn modelId="{ACED1FCD-B797-4D21-8BA6-1C07D770438C}" type="presOf" srcId="{5E22C877-E067-4CF7-918A-ADD83E4D2AAA}" destId="{E946EB27-E42E-44A0-9E07-4F5E2AA6BD9F}" srcOrd="0" destOrd="0" presId="urn:microsoft.com/office/officeart/2005/8/layout/vProcess5"/>
    <dgm:cxn modelId="{FB6EA6E1-A86C-4F2C-B549-94D7F34F790F}" srcId="{BEE6594D-93C7-405B-94CD-9AC8012FA11E}" destId="{5E22C877-E067-4CF7-918A-ADD83E4D2AAA}" srcOrd="0" destOrd="0" parTransId="{18635200-2485-4DA2-80F1-6CB11199EDDA}" sibTransId="{22E57F64-AB4F-4788-8B1D-C84C472D30FF}"/>
    <dgm:cxn modelId="{E77A6CEF-D615-485A-A789-C99FB7FF4714}" type="presOf" srcId="{11F3E662-1D0F-42EA-9F93-F8C94F601A0D}" destId="{C3BF1322-7552-4263-87BD-1B95CB1C0EF2}" srcOrd="0" destOrd="0" presId="urn:microsoft.com/office/officeart/2005/8/layout/vProcess5"/>
    <dgm:cxn modelId="{E2D60EFA-7BAB-42AE-9D28-D662E3AE680F}" srcId="{BEE6594D-93C7-405B-94CD-9AC8012FA11E}" destId="{3252072C-2C66-46B0-A948-68E6BE76BC40}" srcOrd="3" destOrd="0" parTransId="{6A75811A-58C4-476A-A54F-DEB4A242EBE2}" sibTransId="{43F40794-DFC1-495D-9C97-4F9FFA88A818}"/>
    <dgm:cxn modelId="{E52095FE-25C3-47FB-9391-24120457994E}" type="presOf" srcId="{BEE6594D-93C7-405B-94CD-9AC8012FA11E}" destId="{3928C403-855A-48D7-B856-1974C1A13235}" srcOrd="0" destOrd="0" presId="urn:microsoft.com/office/officeart/2005/8/layout/vProcess5"/>
    <dgm:cxn modelId="{0606991C-4D8E-49F5-8AAD-286FB9925C15}" type="presParOf" srcId="{3928C403-855A-48D7-B856-1974C1A13235}" destId="{16596987-0AA5-4B0B-973F-F96DA9AE3ADE}" srcOrd="0" destOrd="0" presId="urn:microsoft.com/office/officeart/2005/8/layout/vProcess5"/>
    <dgm:cxn modelId="{F8B3CB1C-A3DE-4FD2-972C-3D76FCEEBA6D}" type="presParOf" srcId="{3928C403-855A-48D7-B856-1974C1A13235}" destId="{E946EB27-E42E-44A0-9E07-4F5E2AA6BD9F}" srcOrd="1" destOrd="0" presId="urn:microsoft.com/office/officeart/2005/8/layout/vProcess5"/>
    <dgm:cxn modelId="{95D5DDCA-5458-4B7C-94CC-0B969904D084}" type="presParOf" srcId="{3928C403-855A-48D7-B856-1974C1A13235}" destId="{C3BF1322-7552-4263-87BD-1B95CB1C0EF2}" srcOrd="2" destOrd="0" presId="urn:microsoft.com/office/officeart/2005/8/layout/vProcess5"/>
    <dgm:cxn modelId="{1E131E75-8A12-4FEF-9215-0CD6E9D0521F}" type="presParOf" srcId="{3928C403-855A-48D7-B856-1974C1A13235}" destId="{24E00015-C048-4EB1-8C48-0265AB15751F}" srcOrd="3" destOrd="0" presId="urn:microsoft.com/office/officeart/2005/8/layout/vProcess5"/>
    <dgm:cxn modelId="{FAE8AE45-80E9-4E19-9448-DDDD6E287DE5}" type="presParOf" srcId="{3928C403-855A-48D7-B856-1974C1A13235}" destId="{A499C77D-ABF3-48A7-A6ED-0C6E68BFD71B}" srcOrd="4" destOrd="0" presId="urn:microsoft.com/office/officeart/2005/8/layout/vProcess5"/>
    <dgm:cxn modelId="{7EA5A623-8A9B-4FCF-9171-0716345E31A4}" type="presParOf" srcId="{3928C403-855A-48D7-B856-1974C1A13235}" destId="{AE3640FD-0BFE-4E1C-B8CA-3B5A58C73E32}" srcOrd="5" destOrd="0" presId="urn:microsoft.com/office/officeart/2005/8/layout/vProcess5"/>
    <dgm:cxn modelId="{F6657DE9-CB7E-4BD6-B4DB-57E00E526BA5}" type="presParOf" srcId="{3928C403-855A-48D7-B856-1974C1A13235}" destId="{0959D184-1A5E-4A8E-8AB3-49F94695F9A0}" srcOrd="6" destOrd="0" presId="urn:microsoft.com/office/officeart/2005/8/layout/vProcess5"/>
    <dgm:cxn modelId="{A3E26458-B427-4E4C-92C2-8A75338D1EC0}" type="presParOf" srcId="{3928C403-855A-48D7-B856-1974C1A13235}" destId="{8A7F1DA9-5A58-49FE-9128-240A0F04C3BC}" srcOrd="7" destOrd="0" presId="urn:microsoft.com/office/officeart/2005/8/layout/vProcess5"/>
    <dgm:cxn modelId="{2C6A163F-C57B-47C5-AB92-4AE2CA46D7EE}" type="presParOf" srcId="{3928C403-855A-48D7-B856-1974C1A13235}" destId="{0AA1816D-1478-4F70-86C4-F29BFFC617DD}" srcOrd="8" destOrd="0" presId="urn:microsoft.com/office/officeart/2005/8/layout/vProcess5"/>
    <dgm:cxn modelId="{E6D3556F-7DEB-4D15-96C5-B7A200766F12}" type="presParOf" srcId="{3928C403-855A-48D7-B856-1974C1A13235}" destId="{8145A7C2-805B-465D-B416-515F2FC8FD28}" srcOrd="9" destOrd="0" presId="urn:microsoft.com/office/officeart/2005/8/layout/vProcess5"/>
    <dgm:cxn modelId="{2119514F-4DB3-49E4-8F31-DEE0533C23A4}" type="presParOf" srcId="{3928C403-855A-48D7-B856-1974C1A13235}" destId="{A6D9221E-C298-43A7-AD6E-F07FFBA804F7}" srcOrd="10" destOrd="0" presId="urn:microsoft.com/office/officeart/2005/8/layout/vProcess5"/>
    <dgm:cxn modelId="{A39E2AD7-82EF-4D9B-9A3E-7B03C0F2BBB4}" type="presParOf" srcId="{3928C403-855A-48D7-B856-1974C1A13235}" destId="{6522A07E-CB1E-47A8-963A-8F0D01431D90}" srcOrd="11" destOrd="0" presId="urn:microsoft.com/office/officeart/2005/8/layout/vProcess5"/>
    <dgm:cxn modelId="{2F78A9FF-2E45-4D5C-A65A-4FA4E77D72A5}" type="presParOf" srcId="{3928C403-855A-48D7-B856-1974C1A13235}" destId="{CED2258F-E45A-4ABC-B564-00849161F290}" srcOrd="12" destOrd="0" presId="urn:microsoft.com/office/officeart/2005/8/layout/vProcess5"/>
    <dgm:cxn modelId="{70365C2C-AE1D-4610-A852-E4663414EE5F}" type="presParOf" srcId="{3928C403-855A-48D7-B856-1974C1A13235}" destId="{08AFF1F1-0ACC-4995-A875-95799187EA17}" srcOrd="13" destOrd="0" presId="urn:microsoft.com/office/officeart/2005/8/layout/vProcess5"/>
    <dgm:cxn modelId="{6F7D44C5-43D4-4B59-84E3-823735ADEBF4}" type="presParOf" srcId="{3928C403-855A-48D7-B856-1974C1A13235}" destId="{25477436-9C92-4F30-A43E-6E2518A67331}"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AF611-DB0D-4173-B02C-1BC802966886}">
      <dsp:nvSpPr>
        <dsp:cNvPr id="0" name=""/>
        <dsp:cNvSpPr/>
      </dsp:nvSpPr>
      <dsp:spPr>
        <a:xfrm>
          <a:off x="0" y="1921"/>
          <a:ext cx="5924550" cy="9737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A4BC13-1C94-4232-BDB2-5D7FAA21D240}">
      <dsp:nvSpPr>
        <dsp:cNvPr id="0" name=""/>
        <dsp:cNvSpPr/>
      </dsp:nvSpPr>
      <dsp:spPr>
        <a:xfrm>
          <a:off x="294559" y="221014"/>
          <a:ext cx="535561" cy="5355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5527EB-D2DA-421F-A48F-28EFD9B253E6}">
      <dsp:nvSpPr>
        <dsp:cNvPr id="0" name=""/>
        <dsp:cNvSpPr/>
      </dsp:nvSpPr>
      <dsp:spPr>
        <a:xfrm>
          <a:off x="1124680" y="1921"/>
          <a:ext cx="4799869" cy="973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55" tIns="103055" rIns="103055" bIns="103055" numCol="1" spcCol="1270" anchor="ctr" anchorCtr="0">
          <a:noAutofit/>
        </a:bodyPr>
        <a:lstStyle/>
        <a:p>
          <a:pPr marL="0" lvl="0" indent="0" algn="l" defTabSz="844550">
            <a:lnSpc>
              <a:spcPct val="90000"/>
            </a:lnSpc>
            <a:spcBef>
              <a:spcPct val="0"/>
            </a:spcBef>
            <a:spcAft>
              <a:spcPct val="35000"/>
            </a:spcAft>
            <a:buNone/>
          </a:pPr>
          <a:r>
            <a:rPr lang="en-GB" sz="1900" kern="1200"/>
            <a:t>Main goal of the report is to know about the marketing strategy of “Sailor” .</a:t>
          </a:r>
          <a:endParaRPr lang="en-US" sz="1900" kern="1200"/>
        </a:p>
      </dsp:txBody>
      <dsp:txXfrm>
        <a:off x="1124680" y="1921"/>
        <a:ext cx="4799869" cy="973748"/>
      </dsp:txXfrm>
    </dsp:sp>
    <dsp:sp modelId="{EC518303-28D0-43B1-A80B-03B2ED7C435B}">
      <dsp:nvSpPr>
        <dsp:cNvPr id="0" name=""/>
        <dsp:cNvSpPr/>
      </dsp:nvSpPr>
      <dsp:spPr>
        <a:xfrm>
          <a:off x="0" y="1219107"/>
          <a:ext cx="5924550" cy="97374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A7FCA9-E014-4A5D-80FB-F8009C1CD61A}">
      <dsp:nvSpPr>
        <dsp:cNvPr id="0" name=""/>
        <dsp:cNvSpPr/>
      </dsp:nvSpPr>
      <dsp:spPr>
        <a:xfrm>
          <a:off x="294559" y="1438200"/>
          <a:ext cx="535561" cy="5355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307CD7-572C-4EED-B326-5DD599187A32}">
      <dsp:nvSpPr>
        <dsp:cNvPr id="0" name=""/>
        <dsp:cNvSpPr/>
      </dsp:nvSpPr>
      <dsp:spPr>
        <a:xfrm>
          <a:off x="1124680" y="1219107"/>
          <a:ext cx="4799869" cy="973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55" tIns="103055" rIns="103055" bIns="103055" numCol="1" spcCol="1270" anchor="ctr" anchorCtr="0">
          <a:noAutofit/>
        </a:bodyPr>
        <a:lstStyle/>
        <a:p>
          <a:pPr marL="0" lvl="0" indent="0" algn="l" defTabSz="844550">
            <a:lnSpc>
              <a:spcPct val="90000"/>
            </a:lnSpc>
            <a:spcBef>
              <a:spcPct val="0"/>
            </a:spcBef>
            <a:spcAft>
              <a:spcPct val="35000"/>
            </a:spcAft>
            <a:buNone/>
          </a:pPr>
          <a:r>
            <a:rPr lang="en-GB" sz="1900" kern="1200"/>
            <a:t>Sailor is one of the Epyllion’s SBU.</a:t>
          </a:r>
          <a:endParaRPr lang="en-US" sz="1900" kern="1200"/>
        </a:p>
      </dsp:txBody>
      <dsp:txXfrm>
        <a:off x="1124680" y="1219107"/>
        <a:ext cx="4799869" cy="973748"/>
      </dsp:txXfrm>
    </dsp:sp>
    <dsp:sp modelId="{DC87BB3F-D9F8-445E-B156-5AA5211DA80B}">
      <dsp:nvSpPr>
        <dsp:cNvPr id="0" name=""/>
        <dsp:cNvSpPr/>
      </dsp:nvSpPr>
      <dsp:spPr>
        <a:xfrm>
          <a:off x="0" y="2436293"/>
          <a:ext cx="5924550" cy="97374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1567DB-2558-4324-8898-A8DAB70CEFE6}">
      <dsp:nvSpPr>
        <dsp:cNvPr id="0" name=""/>
        <dsp:cNvSpPr/>
      </dsp:nvSpPr>
      <dsp:spPr>
        <a:xfrm>
          <a:off x="294559" y="2655387"/>
          <a:ext cx="535561" cy="5355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DBE4B2-71C3-4BA3-87CF-E1363610D217}">
      <dsp:nvSpPr>
        <dsp:cNvPr id="0" name=""/>
        <dsp:cNvSpPr/>
      </dsp:nvSpPr>
      <dsp:spPr>
        <a:xfrm>
          <a:off x="1124680" y="2436293"/>
          <a:ext cx="4799869" cy="973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55" tIns="103055" rIns="103055" bIns="103055" numCol="1" spcCol="1270" anchor="ctr" anchorCtr="0">
          <a:noAutofit/>
        </a:bodyPr>
        <a:lstStyle/>
        <a:p>
          <a:pPr marL="0" lvl="0" indent="0" algn="l" defTabSz="844550">
            <a:lnSpc>
              <a:spcPct val="90000"/>
            </a:lnSpc>
            <a:spcBef>
              <a:spcPct val="0"/>
            </a:spcBef>
            <a:spcAft>
              <a:spcPct val="35000"/>
            </a:spcAft>
            <a:buNone/>
          </a:pPr>
          <a:r>
            <a:rPr lang="en-GB" sz="1900" kern="1200"/>
            <a:t>With the motto “Human Spirit”, Epyllion Group started its journey in 1994 with a readymade garment’s unit in Dhaka. </a:t>
          </a:r>
          <a:endParaRPr lang="en-US" sz="1900" kern="1200"/>
        </a:p>
      </dsp:txBody>
      <dsp:txXfrm>
        <a:off x="1124680" y="2436293"/>
        <a:ext cx="4799869" cy="973748"/>
      </dsp:txXfrm>
    </dsp:sp>
    <dsp:sp modelId="{E9063BA2-CA2E-4F50-BB13-669DBE5976E5}">
      <dsp:nvSpPr>
        <dsp:cNvPr id="0" name=""/>
        <dsp:cNvSpPr/>
      </dsp:nvSpPr>
      <dsp:spPr>
        <a:xfrm>
          <a:off x="0" y="3653479"/>
          <a:ext cx="5924550" cy="97374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63C34B-CFF3-4A4B-B225-1C3900387C1D}">
      <dsp:nvSpPr>
        <dsp:cNvPr id="0" name=""/>
        <dsp:cNvSpPr/>
      </dsp:nvSpPr>
      <dsp:spPr>
        <a:xfrm>
          <a:off x="294559" y="3872573"/>
          <a:ext cx="535561" cy="5355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AAC97C-7786-4935-88AC-A9AC9038F5A8}">
      <dsp:nvSpPr>
        <dsp:cNvPr id="0" name=""/>
        <dsp:cNvSpPr/>
      </dsp:nvSpPr>
      <dsp:spPr>
        <a:xfrm>
          <a:off x="1124680" y="3653479"/>
          <a:ext cx="4799869" cy="973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55" tIns="103055" rIns="103055" bIns="103055" numCol="1" spcCol="1270" anchor="ctr" anchorCtr="0">
          <a:noAutofit/>
        </a:bodyPr>
        <a:lstStyle/>
        <a:p>
          <a:pPr marL="0" lvl="0" indent="0" algn="l" defTabSz="844550">
            <a:lnSpc>
              <a:spcPct val="90000"/>
            </a:lnSpc>
            <a:spcBef>
              <a:spcPct val="0"/>
            </a:spcBef>
            <a:spcAft>
              <a:spcPct val="35000"/>
            </a:spcAft>
            <a:buNone/>
          </a:pPr>
          <a:r>
            <a:rPr lang="en-GB" sz="1900" kern="1200"/>
            <a:t>We gathered information from </a:t>
          </a:r>
          <a:r>
            <a:rPr lang="en-US" sz="1900" kern="1200"/>
            <a:t>Epyllion group’s Merchandiser Habibur Rahaman.</a:t>
          </a:r>
        </a:p>
      </dsp:txBody>
      <dsp:txXfrm>
        <a:off x="1124680" y="3653479"/>
        <a:ext cx="4799869" cy="9737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719EE-036D-44FD-B3B7-8D534A422B33}">
      <dsp:nvSpPr>
        <dsp:cNvPr id="0" name=""/>
        <dsp:cNvSpPr/>
      </dsp:nvSpPr>
      <dsp:spPr>
        <a:xfrm>
          <a:off x="0" y="25025"/>
          <a:ext cx="10677378" cy="7020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Introduction                    </a:t>
          </a:r>
          <a:r>
            <a:rPr lang="en-US" sz="3000" kern="1200" dirty="0">
              <a:sym typeface="Wingdings" panose="05000000000000000000" pitchFamily="2" charset="2"/>
            </a:rPr>
            <a:t></a:t>
          </a:r>
          <a:r>
            <a:rPr lang="en-US" sz="3000" b="0" i="0" kern="1200" dirty="0" err="1"/>
            <a:t>Fariha</a:t>
          </a:r>
          <a:r>
            <a:rPr lang="en-US" sz="3000" b="0" i="0" kern="1200" dirty="0"/>
            <a:t> </a:t>
          </a:r>
          <a:r>
            <a:rPr lang="en-US" sz="3000" b="0" i="0" kern="1200" dirty="0" err="1"/>
            <a:t>Mosharof</a:t>
          </a:r>
          <a:endParaRPr lang="en-US" sz="3000" kern="1200" dirty="0"/>
        </a:p>
      </dsp:txBody>
      <dsp:txXfrm>
        <a:off x="34269" y="59294"/>
        <a:ext cx="10608840" cy="633462"/>
      </dsp:txXfrm>
    </dsp:sp>
    <dsp:sp modelId="{7C01F39E-78FF-4FC9-AF4E-E2CCE13F7AD4}">
      <dsp:nvSpPr>
        <dsp:cNvPr id="0" name=""/>
        <dsp:cNvSpPr/>
      </dsp:nvSpPr>
      <dsp:spPr>
        <a:xfrm>
          <a:off x="0" y="813425"/>
          <a:ext cx="10677378" cy="70200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Organizational Profile</a:t>
          </a:r>
          <a:r>
            <a:rPr lang="en-US" sz="3000" b="1" kern="1200"/>
            <a:t>   </a:t>
          </a:r>
          <a:r>
            <a:rPr lang="en-US" sz="3000" b="1" kern="1200">
              <a:sym typeface="Wingdings" panose="05000000000000000000" pitchFamily="2" charset="2"/>
            </a:rPr>
            <a:t></a:t>
          </a:r>
          <a:r>
            <a:rPr lang="en-US" sz="3000" b="1" kern="1200"/>
            <a:t> </a:t>
          </a:r>
          <a:r>
            <a:rPr lang="en-US" sz="3000" b="0" i="0" kern="1200"/>
            <a:t>Zarin Tasnim Hassan</a:t>
          </a:r>
          <a:endParaRPr lang="en-US" sz="3000" kern="1200"/>
        </a:p>
      </dsp:txBody>
      <dsp:txXfrm>
        <a:off x="34269" y="847694"/>
        <a:ext cx="10608840" cy="633462"/>
      </dsp:txXfrm>
    </dsp:sp>
    <dsp:sp modelId="{D91B11A4-FDED-4876-B36E-D6054819084A}">
      <dsp:nvSpPr>
        <dsp:cNvPr id="0" name=""/>
        <dsp:cNvSpPr/>
      </dsp:nvSpPr>
      <dsp:spPr>
        <a:xfrm>
          <a:off x="0" y="1601825"/>
          <a:ext cx="10677378" cy="70200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sym typeface="Wingdings" panose="05000000000000000000" pitchFamily="2" charset="2"/>
            </a:rPr>
            <a:t>Marketing Strategy        </a:t>
          </a:r>
          <a:r>
            <a:rPr lang="en-US" sz="3000" kern="1200" dirty="0"/>
            <a:t> </a:t>
          </a:r>
          <a:r>
            <a:rPr lang="en-US" sz="3000" kern="1200" dirty="0" err="1"/>
            <a:t>Israfil</a:t>
          </a:r>
          <a:r>
            <a:rPr lang="en-US" sz="3000" kern="1200" dirty="0"/>
            <a:t> Arman </a:t>
          </a:r>
        </a:p>
      </dsp:txBody>
      <dsp:txXfrm>
        <a:off x="34269" y="1636094"/>
        <a:ext cx="10608840" cy="633462"/>
      </dsp:txXfrm>
    </dsp:sp>
    <dsp:sp modelId="{4575DD4C-C712-47FC-9A0D-8E009C5814EC}">
      <dsp:nvSpPr>
        <dsp:cNvPr id="0" name=""/>
        <dsp:cNvSpPr/>
      </dsp:nvSpPr>
      <dsp:spPr>
        <a:xfrm>
          <a:off x="0" y="2390225"/>
          <a:ext cx="10677378" cy="70200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Product and Price          </a:t>
          </a:r>
          <a:r>
            <a:rPr lang="en-US" sz="3000" kern="1200" dirty="0">
              <a:sym typeface="Wingdings" panose="05000000000000000000" pitchFamily="2" charset="2"/>
            </a:rPr>
            <a:t></a:t>
          </a:r>
          <a:r>
            <a:rPr lang="en-US" sz="3000" kern="1200" dirty="0"/>
            <a:t> Yusuf  </a:t>
          </a:r>
          <a:r>
            <a:rPr lang="en-US" sz="3000" kern="1200" dirty="0" err="1"/>
            <a:t>Salehin</a:t>
          </a:r>
          <a:r>
            <a:rPr lang="en-US" sz="3000" kern="1200" dirty="0"/>
            <a:t> </a:t>
          </a:r>
        </a:p>
      </dsp:txBody>
      <dsp:txXfrm>
        <a:off x="34269" y="2424494"/>
        <a:ext cx="10608840" cy="633462"/>
      </dsp:txXfrm>
    </dsp:sp>
    <dsp:sp modelId="{CF081132-7BE9-4413-99C6-937339D1DDE0}">
      <dsp:nvSpPr>
        <dsp:cNvPr id="0" name=""/>
        <dsp:cNvSpPr/>
      </dsp:nvSpPr>
      <dsp:spPr>
        <a:xfrm>
          <a:off x="0" y="3178625"/>
          <a:ext cx="10677378" cy="70200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Distribution and Promotional mix </a:t>
          </a:r>
          <a:r>
            <a:rPr lang="en-US" sz="3000" kern="1200" dirty="0">
              <a:sym typeface="Wingdings" panose="05000000000000000000" pitchFamily="2" charset="2"/>
            </a:rPr>
            <a:t></a:t>
          </a:r>
          <a:r>
            <a:rPr lang="en-US" sz="3000" kern="1200" dirty="0"/>
            <a:t> </a:t>
          </a:r>
          <a:r>
            <a:rPr lang="en-US" sz="3000" kern="1200" dirty="0" err="1"/>
            <a:t>Zarin</a:t>
          </a:r>
          <a:r>
            <a:rPr lang="en-US" sz="3000" kern="1200" dirty="0"/>
            <a:t> </a:t>
          </a:r>
          <a:r>
            <a:rPr lang="en-US" sz="3000" kern="1200" dirty="0" err="1"/>
            <a:t>Tasnim</a:t>
          </a:r>
          <a:r>
            <a:rPr lang="en-US" sz="3000" kern="1200" dirty="0"/>
            <a:t> </a:t>
          </a:r>
          <a:r>
            <a:rPr lang="en-US" sz="3000" kern="1200" dirty="0" err="1"/>
            <a:t>Nuzhat</a:t>
          </a:r>
          <a:r>
            <a:rPr lang="en-US" sz="3000" kern="1200" dirty="0"/>
            <a:t> </a:t>
          </a:r>
        </a:p>
      </dsp:txBody>
      <dsp:txXfrm>
        <a:off x="34269" y="3212894"/>
        <a:ext cx="10608840" cy="633462"/>
      </dsp:txXfrm>
    </dsp:sp>
    <dsp:sp modelId="{70EFF93F-59C0-499F-A8DB-13AA06CA5AA0}">
      <dsp:nvSpPr>
        <dsp:cNvPr id="0" name=""/>
        <dsp:cNvSpPr/>
      </dsp:nvSpPr>
      <dsp:spPr>
        <a:xfrm>
          <a:off x="0" y="3967025"/>
          <a:ext cx="10677378" cy="7020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SWOT Analysis                </a:t>
          </a:r>
          <a:r>
            <a:rPr lang="en-US" sz="3000" kern="1200" dirty="0">
              <a:sym typeface="Wingdings" panose="05000000000000000000" pitchFamily="2" charset="2"/>
            </a:rPr>
            <a:t></a:t>
          </a:r>
          <a:r>
            <a:rPr lang="en-US" sz="3000" kern="1200" dirty="0"/>
            <a:t> </a:t>
          </a:r>
          <a:r>
            <a:rPr lang="en-US" sz="3000" kern="1200" dirty="0" err="1"/>
            <a:t>Tanjilul</a:t>
          </a:r>
          <a:r>
            <a:rPr lang="en-US" sz="3000" kern="1200" dirty="0"/>
            <a:t> </a:t>
          </a:r>
          <a:r>
            <a:rPr lang="en-US" sz="3000" kern="1200" dirty="0" err="1"/>
            <a:t>Haq</a:t>
          </a:r>
          <a:endParaRPr lang="en-US" sz="3000" kern="1200" dirty="0"/>
        </a:p>
      </dsp:txBody>
      <dsp:txXfrm>
        <a:off x="34269" y="4001294"/>
        <a:ext cx="10608840" cy="633462"/>
      </dsp:txXfrm>
    </dsp:sp>
    <dsp:sp modelId="{74F93161-E4E0-4EF4-B2B5-365E9FE33AA2}">
      <dsp:nvSpPr>
        <dsp:cNvPr id="0" name=""/>
        <dsp:cNvSpPr/>
      </dsp:nvSpPr>
      <dsp:spPr>
        <a:xfrm>
          <a:off x="0" y="4755425"/>
          <a:ext cx="10677378" cy="70200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Recommendation and Conclusion </a:t>
          </a:r>
          <a:r>
            <a:rPr lang="en-US" sz="3000" kern="1200" dirty="0">
              <a:sym typeface="Wingdings" panose="05000000000000000000" pitchFamily="2" charset="2"/>
            </a:rPr>
            <a:t></a:t>
          </a:r>
          <a:r>
            <a:rPr lang="en-US" sz="3000" kern="1200" dirty="0"/>
            <a:t> MD. </a:t>
          </a:r>
          <a:r>
            <a:rPr lang="en-US" sz="3000" kern="1200" dirty="0" err="1"/>
            <a:t>Habibuzzaman</a:t>
          </a:r>
          <a:r>
            <a:rPr lang="en-US" sz="3000" kern="1200" dirty="0"/>
            <a:t> </a:t>
          </a:r>
        </a:p>
      </dsp:txBody>
      <dsp:txXfrm>
        <a:off x="34269" y="4789694"/>
        <a:ext cx="10608840" cy="6334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2A4EB-DA88-4B4C-A753-308BD2434EF8}">
      <dsp:nvSpPr>
        <dsp:cNvPr id="0" name=""/>
        <dsp:cNvSpPr/>
      </dsp:nvSpPr>
      <dsp:spPr>
        <a:xfrm>
          <a:off x="0" y="35001"/>
          <a:ext cx="8321433" cy="1028137"/>
        </a:xfrm>
        <a:prstGeom prst="roundRect">
          <a:avLst/>
        </a:prstGeom>
        <a:gradFill rotWithShape="0">
          <a:gsLst>
            <a:gs pos="0">
              <a:schemeClr val="accent2">
                <a:hueOff val="0"/>
                <a:satOff val="0"/>
                <a:lumOff val="0"/>
                <a:alphaOff val="0"/>
                <a:tint val="48000"/>
                <a:satMod val="105000"/>
                <a:lumMod val="110000"/>
              </a:schemeClr>
            </a:gs>
            <a:gs pos="100000">
              <a:schemeClr val="accent2">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dirty="0"/>
            <a:t>Started journey as RMG in 1994. </a:t>
          </a:r>
          <a:r>
            <a:rPr lang="en-US" sz="1900" b="1" kern="1200" dirty="0" err="1"/>
            <a:t>Reazuddin</a:t>
          </a:r>
          <a:r>
            <a:rPr lang="en-US" sz="1900" b="1" kern="1200" dirty="0"/>
            <a:t> Al Mamoon is the CEO.</a:t>
          </a:r>
          <a:endParaRPr lang="en-US" sz="1900" kern="1200" dirty="0"/>
        </a:p>
      </dsp:txBody>
      <dsp:txXfrm>
        <a:off x="50190" y="85191"/>
        <a:ext cx="8221053" cy="927757"/>
      </dsp:txXfrm>
    </dsp:sp>
    <dsp:sp modelId="{04D1DFEC-9D9C-43E7-9525-E289C09693A7}">
      <dsp:nvSpPr>
        <dsp:cNvPr id="0" name=""/>
        <dsp:cNvSpPr/>
      </dsp:nvSpPr>
      <dsp:spPr>
        <a:xfrm>
          <a:off x="0" y="1117859"/>
          <a:ext cx="8321433" cy="1028137"/>
        </a:xfrm>
        <a:prstGeom prst="roundRect">
          <a:avLst/>
        </a:prstGeom>
        <a:gradFill rotWithShape="0">
          <a:gsLst>
            <a:gs pos="0">
              <a:schemeClr val="accent3">
                <a:hueOff val="0"/>
                <a:satOff val="0"/>
                <a:lumOff val="0"/>
                <a:alphaOff val="0"/>
                <a:tint val="48000"/>
                <a:satMod val="105000"/>
                <a:lumMod val="110000"/>
              </a:schemeClr>
            </a:gs>
            <a:gs pos="100000">
              <a:schemeClr val="accent3">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dirty="0"/>
            <a:t>Established themselves as a leading garment manufacturer for a number of well-known brands in Europe, the United States and Australia.</a:t>
          </a:r>
          <a:endParaRPr lang="en-US" sz="1900" kern="1200" dirty="0"/>
        </a:p>
      </dsp:txBody>
      <dsp:txXfrm>
        <a:off x="50190" y="1168049"/>
        <a:ext cx="8221053" cy="927757"/>
      </dsp:txXfrm>
    </dsp:sp>
    <dsp:sp modelId="{B14C160C-7C2C-4A2E-854E-9ED02EBD5A1C}">
      <dsp:nvSpPr>
        <dsp:cNvPr id="0" name=""/>
        <dsp:cNvSpPr/>
      </dsp:nvSpPr>
      <dsp:spPr>
        <a:xfrm>
          <a:off x="0" y="2200716"/>
          <a:ext cx="8321433" cy="1028137"/>
        </a:xfrm>
        <a:prstGeom prst="roundRect">
          <a:avLst/>
        </a:prstGeom>
        <a:gradFill rotWithShape="0">
          <a:gsLst>
            <a:gs pos="0">
              <a:schemeClr val="accent4">
                <a:hueOff val="0"/>
                <a:satOff val="0"/>
                <a:lumOff val="0"/>
                <a:alphaOff val="0"/>
                <a:tint val="48000"/>
                <a:satMod val="105000"/>
                <a:lumMod val="110000"/>
              </a:schemeClr>
            </a:gs>
            <a:gs pos="100000">
              <a:schemeClr val="accent4">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The central theme is to fill the world with their unique abilities and turn the lives of ordinary citizens into local talents.</a:t>
          </a:r>
          <a:r>
            <a:rPr lang="en-GB" sz="1900" b="1" kern="1200"/>
            <a:t> </a:t>
          </a:r>
          <a:endParaRPr lang="en-US" sz="1900" kern="1200"/>
        </a:p>
      </dsp:txBody>
      <dsp:txXfrm>
        <a:off x="50190" y="2250906"/>
        <a:ext cx="8221053" cy="927757"/>
      </dsp:txXfrm>
    </dsp:sp>
    <dsp:sp modelId="{C852B5A6-7C6F-4C66-A0A1-A65815218367}">
      <dsp:nvSpPr>
        <dsp:cNvPr id="0" name=""/>
        <dsp:cNvSpPr/>
      </dsp:nvSpPr>
      <dsp:spPr>
        <a:xfrm>
          <a:off x="0" y="3283573"/>
          <a:ext cx="8321433" cy="1028137"/>
        </a:xfrm>
        <a:prstGeom prst="roundRect">
          <a:avLst/>
        </a:prstGeom>
        <a:gradFill rotWithShape="0">
          <a:gsLst>
            <a:gs pos="0">
              <a:schemeClr val="accent5">
                <a:hueOff val="0"/>
                <a:satOff val="0"/>
                <a:lumOff val="0"/>
                <a:alphaOff val="0"/>
                <a:tint val="48000"/>
                <a:satMod val="105000"/>
                <a:lumMod val="110000"/>
              </a:schemeClr>
            </a:gs>
            <a:gs pos="100000">
              <a:schemeClr val="accent5">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b="1" kern="1200"/>
            <a:t>•   Has both Foreign and Local retailer.</a:t>
          </a:r>
          <a:endParaRPr lang="en-US" sz="1900" kern="1200"/>
        </a:p>
      </dsp:txBody>
      <dsp:txXfrm>
        <a:off x="50190" y="3333763"/>
        <a:ext cx="8221053" cy="9277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2C6DD-F096-42EB-A879-682178FED825}">
      <dsp:nvSpPr>
        <dsp:cNvPr id="0" name=""/>
        <dsp:cNvSpPr/>
      </dsp:nvSpPr>
      <dsp:spPr>
        <a:xfrm>
          <a:off x="0" y="159911"/>
          <a:ext cx="7673212" cy="1274130"/>
        </a:xfrm>
        <a:prstGeom prst="roundRect">
          <a:avLst/>
        </a:prstGeom>
        <a:gradFill rotWithShape="0">
          <a:gsLst>
            <a:gs pos="0">
              <a:schemeClr val="accent5">
                <a:hueOff val="0"/>
                <a:satOff val="0"/>
                <a:lumOff val="0"/>
                <a:alphaOff val="0"/>
                <a:tint val="48000"/>
                <a:satMod val="105000"/>
                <a:lumMod val="110000"/>
              </a:schemeClr>
            </a:gs>
            <a:gs pos="100000">
              <a:schemeClr val="accent5">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SzPts val="1200"/>
            <a:buFont typeface="Symbol" panose="05050102010706020507" pitchFamily="18" charset="2"/>
            <a:buNone/>
          </a:pPr>
          <a:r>
            <a:rPr lang="en-US" sz="2400" kern="1200"/>
            <a:t>The Group is known as an entity whose main driven force is it’s human resources.</a:t>
          </a:r>
        </a:p>
      </dsp:txBody>
      <dsp:txXfrm>
        <a:off x="62198" y="222109"/>
        <a:ext cx="7548816" cy="1149734"/>
      </dsp:txXfrm>
    </dsp:sp>
    <dsp:sp modelId="{3E75C455-6484-43D7-B430-55A703EE59E9}">
      <dsp:nvSpPr>
        <dsp:cNvPr id="0" name=""/>
        <dsp:cNvSpPr/>
      </dsp:nvSpPr>
      <dsp:spPr>
        <a:xfrm>
          <a:off x="0" y="1503161"/>
          <a:ext cx="7673212" cy="1274130"/>
        </a:xfrm>
        <a:prstGeom prst="roundRect">
          <a:avLst/>
        </a:prstGeom>
        <a:gradFill rotWithShape="0">
          <a:gsLst>
            <a:gs pos="0">
              <a:schemeClr val="accent5">
                <a:hueOff val="-9214729"/>
                <a:satOff val="10313"/>
                <a:lumOff val="589"/>
                <a:alphaOff val="0"/>
                <a:tint val="48000"/>
                <a:satMod val="105000"/>
                <a:lumMod val="110000"/>
              </a:schemeClr>
            </a:gs>
            <a:gs pos="100000">
              <a:schemeClr val="accent5">
                <a:hueOff val="-9214729"/>
                <a:satOff val="10313"/>
                <a:lumOff val="589"/>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SzPts val="1200"/>
            <a:buFont typeface="Symbol" panose="05050102010706020507" pitchFamily="18" charset="2"/>
            <a:buNone/>
          </a:pPr>
          <a:r>
            <a:rPr lang="en-US" sz="2400" kern="1200"/>
            <a:t>Overall management of the group is segregated into Executive Board Members &amp; Management Committee (MANCOM) includes of 7 top executives. </a:t>
          </a:r>
        </a:p>
      </dsp:txBody>
      <dsp:txXfrm>
        <a:off x="62198" y="1565359"/>
        <a:ext cx="7548816" cy="1149734"/>
      </dsp:txXfrm>
    </dsp:sp>
    <dsp:sp modelId="{9DDC05ED-1D68-4717-B1EC-7B2216E8BD42}">
      <dsp:nvSpPr>
        <dsp:cNvPr id="0" name=""/>
        <dsp:cNvSpPr/>
      </dsp:nvSpPr>
      <dsp:spPr>
        <a:xfrm>
          <a:off x="0" y="2846411"/>
          <a:ext cx="7673212" cy="1274130"/>
        </a:xfrm>
        <a:prstGeom prst="roundRect">
          <a:avLst/>
        </a:prstGeom>
        <a:gradFill rotWithShape="0">
          <a:gsLst>
            <a:gs pos="0">
              <a:schemeClr val="accent5">
                <a:hueOff val="-18429457"/>
                <a:satOff val="20625"/>
                <a:lumOff val="1177"/>
                <a:alphaOff val="0"/>
                <a:tint val="48000"/>
                <a:satMod val="105000"/>
                <a:lumMod val="110000"/>
              </a:schemeClr>
            </a:gs>
            <a:gs pos="100000">
              <a:schemeClr val="accent5">
                <a:hueOff val="-18429457"/>
                <a:satOff val="20625"/>
                <a:lumOff val="1177"/>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SzPts val="1200"/>
            <a:buFont typeface="Symbol" panose="05050102010706020507" pitchFamily="18" charset="2"/>
            <a:buNone/>
          </a:pPr>
          <a:r>
            <a:rPr lang="en-US" sz="2400" kern="1200"/>
            <a:t>Follow some Code of Ethics to conduct their business with honesty and integrity.</a:t>
          </a:r>
        </a:p>
      </dsp:txBody>
      <dsp:txXfrm>
        <a:off x="62198" y="2908609"/>
        <a:ext cx="7548816" cy="11497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46EB27-E42E-44A0-9E07-4F5E2AA6BD9F}">
      <dsp:nvSpPr>
        <dsp:cNvPr id="0" name=""/>
        <dsp:cNvSpPr/>
      </dsp:nvSpPr>
      <dsp:spPr>
        <a:xfrm>
          <a:off x="0" y="0"/>
          <a:ext cx="8282155" cy="891736"/>
        </a:xfrm>
        <a:prstGeom prst="roundRect">
          <a:avLst>
            <a:gd name="adj" fmla="val 10000"/>
          </a:avLst>
        </a:prstGeom>
        <a:gradFill rotWithShape="0">
          <a:gsLst>
            <a:gs pos="0">
              <a:schemeClr val="dk2">
                <a:hueOff val="0"/>
                <a:satOff val="0"/>
                <a:lumOff val="0"/>
                <a:alphaOff val="0"/>
                <a:tint val="94000"/>
                <a:satMod val="100000"/>
                <a:lumMod val="104000"/>
              </a:schemeClr>
            </a:gs>
            <a:gs pos="69000">
              <a:schemeClr val="dk2">
                <a:hueOff val="0"/>
                <a:satOff val="0"/>
                <a:lumOff val="0"/>
                <a:alphaOff val="0"/>
                <a:shade val="86000"/>
                <a:satMod val="130000"/>
                <a:lumMod val="102000"/>
              </a:schemeClr>
            </a:gs>
            <a:gs pos="100000">
              <a:schemeClr val="dk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GB" sz="3900" kern="1200"/>
            <a:t>SBUs :</a:t>
          </a:r>
          <a:endParaRPr lang="en-US" sz="3900" kern="1200"/>
        </a:p>
      </dsp:txBody>
      <dsp:txXfrm>
        <a:off x="26118" y="26118"/>
        <a:ext cx="7215568" cy="839500"/>
      </dsp:txXfrm>
    </dsp:sp>
    <dsp:sp modelId="{C3BF1322-7552-4263-87BD-1B95CB1C0EF2}">
      <dsp:nvSpPr>
        <dsp:cNvPr id="0" name=""/>
        <dsp:cNvSpPr/>
      </dsp:nvSpPr>
      <dsp:spPr>
        <a:xfrm>
          <a:off x="618472" y="1015589"/>
          <a:ext cx="8282155" cy="891736"/>
        </a:xfrm>
        <a:prstGeom prst="roundRect">
          <a:avLst>
            <a:gd name="adj" fmla="val 10000"/>
          </a:avLst>
        </a:prstGeom>
        <a:gradFill rotWithShape="0">
          <a:gsLst>
            <a:gs pos="0">
              <a:schemeClr val="dk2">
                <a:hueOff val="0"/>
                <a:satOff val="0"/>
                <a:lumOff val="0"/>
                <a:alphaOff val="0"/>
                <a:tint val="94000"/>
                <a:satMod val="100000"/>
                <a:lumMod val="104000"/>
              </a:schemeClr>
            </a:gs>
            <a:gs pos="69000">
              <a:schemeClr val="dk2">
                <a:hueOff val="0"/>
                <a:satOff val="0"/>
                <a:lumOff val="0"/>
                <a:alphaOff val="0"/>
                <a:shade val="86000"/>
                <a:satMod val="130000"/>
                <a:lumMod val="102000"/>
              </a:schemeClr>
            </a:gs>
            <a:gs pos="100000">
              <a:schemeClr val="dk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GB" sz="3900" kern="1200"/>
            <a:t>Garments Divisions-</a:t>
          </a:r>
          <a:endParaRPr lang="en-US" sz="3900" kern="1200"/>
        </a:p>
      </dsp:txBody>
      <dsp:txXfrm>
        <a:off x="644590" y="1041707"/>
        <a:ext cx="7031817" cy="839500"/>
      </dsp:txXfrm>
    </dsp:sp>
    <dsp:sp modelId="{24E00015-C048-4EB1-8C48-0265AB15751F}">
      <dsp:nvSpPr>
        <dsp:cNvPr id="0" name=""/>
        <dsp:cNvSpPr/>
      </dsp:nvSpPr>
      <dsp:spPr>
        <a:xfrm>
          <a:off x="1236945" y="2031178"/>
          <a:ext cx="8282155" cy="891736"/>
        </a:xfrm>
        <a:prstGeom prst="roundRect">
          <a:avLst>
            <a:gd name="adj" fmla="val 10000"/>
          </a:avLst>
        </a:prstGeom>
        <a:gradFill rotWithShape="0">
          <a:gsLst>
            <a:gs pos="0">
              <a:schemeClr val="dk2">
                <a:hueOff val="0"/>
                <a:satOff val="0"/>
                <a:lumOff val="0"/>
                <a:alphaOff val="0"/>
                <a:tint val="94000"/>
                <a:satMod val="100000"/>
                <a:lumMod val="104000"/>
              </a:schemeClr>
            </a:gs>
            <a:gs pos="69000">
              <a:schemeClr val="dk2">
                <a:hueOff val="0"/>
                <a:satOff val="0"/>
                <a:lumOff val="0"/>
                <a:alphaOff val="0"/>
                <a:shade val="86000"/>
                <a:satMod val="130000"/>
                <a:lumMod val="102000"/>
              </a:schemeClr>
            </a:gs>
            <a:gs pos="100000">
              <a:schemeClr val="dk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GB" sz="3900" kern="1200"/>
            <a:t>Dekko Knitwears Limited </a:t>
          </a:r>
          <a:endParaRPr lang="en-US" sz="3900" kern="1200"/>
        </a:p>
      </dsp:txBody>
      <dsp:txXfrm>
        <a:off x="1263063" y="2057296"/>
        <a:ext cx="7031817" cy="839500"/>
      </dsp:txXfrm>
    </dsp:sp>
    <dsp:sp modelId="{A499C77D-ABF3-48A7-A6ED-0C6E68BFD71B}">
      <dsp:nvSpPr>
        <dsp:cNvPr id="0" name=""/>
        <dsp:cNvSpPr/>
      </dsp:nvSpPr>
      <dsp:spPr>
        <a:xfrm>
          <a:off x="1855417" y="3046767"/>
          <a:ext cx="8282155" cy="891736"/>
        </a:xfrm>
        <a:prstGeom prst="roundRect">
          <a:avLst>
            <a:gd name="adj" fmla="val 10000"/>
          </a:avLst>
        </a:prstGeom>
        <a:gradFill rotWithShape="0">
          <a:gsLst>
            <a:gs pos="0">
              <a:schemeClr val="dk2">
                <a:hueOff val="0"/>
                <a:satOff val="0"/>
                <a:lumOff val="0"/>
                <a:alphaOff val="0"/>
                <a:tint val="94000"/>
                <a:satMod val="100000"/>
                <a:lumMod val="104000"/>
              </a:schemeClr>
            </a:gs>
            <a:gs pos="69000">
              <a:schemeClr val="dk2">
                <a:hueOff val="0"/>
                <a:satOff val="0"/>
                <a:lumOff val="0"/>
                <a:alphaOff val="0"/>
                <a:shade val="86000"/>
                <a:satMod val="130000"/>
                <a:lumMod val="102000"/>
              </a:schemeClr>
            </a:gs>
            <a:gs pos="100000">
              <a:schemeClr val="dk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GB" sz="3900" kern="1200"/>
            <a:t>Epyllion Knitwears Limited </a:t>
          </a:r>
          <a:endParaRPr lang="en-US" sz="3900" kern="1200"/>
        </a:p>
      </dsp:txBody>
      <dsp:txXfrm>
        <a:off x="1881535" y="3072885"/>
        <a:ext cx="7031817" cy="839500"/>
      </dsp:txXfrm>
    </dsp:sp>
    <dsp:sp modelId="{AE3640FD-0BFE-4E1C-B8CA-3B5A58C73E32}">
      <dsp:nvSpPr>
        <dsp:cNvPr id="0" name=""/>
        <dsp:cNvSpPr/>
      </dsp:nvSpPr>
      <dsp:spPr>
        <a:xfrm>
          <a:off x="2473890" y="4062356"/>
          <a:ext cx="8282155" cy="891736"/>
        </a:xfrm>
        <a:prstGeom prst="roundRect">
          <a:avLst>
            <a:gd name="adj" fmla="val 10000"/>
          </a:avLst>
        </a:prstGeom>
        <a:gradFill rotWithShape="0">
          <a:gsLst>
            <a:gs pos="0">
              <a:schemeClr val="dk2">
                <a:hueOff val="0"/>
                <a:satOff val="0"/>
                <a:lumOff val="0"/>
                <a:alphaOff val="0"/>
                <a:tint val="94000"/>
                <a:satMod val="100000"/>
                <a:lumMod val="104000"/>
              </a:schemeClr>
            </a:gs>
            <a:gs pos="69000">
              <a:schemeClr val="dk2">
                <a:hueOff val="0"/>
                <a:satOff val="0"/>
                <a:lumOff val="0"/>
                <a:alphaOff val="0"/>
                <a:shade val="86000"/>
                <a:satMod val="130000"/>
                <a:lumMod val="102000"/>
              </a:schemeClr>
            </a:gs>
            <a:gs pos="100000">
              <a:schemeClr val="dk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GB" sz="3900" kern="1200"/>
            <a:t>Dazzling Dresses Limited </a:t>
          </a:r>
          <a:endParaRPr lang="en-US" sz="3900" kern="1200"/>
        </a:p>
      </dsp:txBody>
      <dsp:txXfrm>
        <a:off x="2500008" y="4088474"/>
        <a:ext cx="7031817" cy="839500"/>
      </dsp:txXfrm>
    </dsp:sp>
    <dsp:sp modelId="{0959D184-1A5E-4A8E-8AB3-49F94695F9A0}">
      <dsp:nvSpPr>
        <dsp:cNvPr id="0" name=""/>
        <dsp:cNvSpPr/>
      </dsp:nvSpPr>
      <dsp:spPr>
        <a:xfrm>
          <a:off x="7738023" y="768623"/>
          <a:ext cx="579628" cy="579628"/>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a:outerShdw blurRad="50800" dist="38100" dir="5400000" sy="96000" rotWithShape="0">
            <a:srgbClr val="000000">
              <a:alpha val="54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868439" y="768623"/>
        <a:ext cx="318796" cy="436170"/>
      </dsp:txXfrm>
    </dsp:sp>
    <dsp:sp modelId="{8A7F1DA9-5A58-49FE-9128-240A0F04C3BC}">
      <dsp:nvSpPr>
        <dsp:cNvPr id="0" name=""/>
        <dsp:cNvSpPr/>
      </dsp:nvSpPr>
      <dsp:spPr>
        <a:xfrm>
          <a:off x="8320999" y="1667052"/>
          <a:ext cx="579628" cy="579628"/>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a:outerShdw blurRad="50800" dist="38100" dir="5400000" sy="96000" rotWithShape="0">
            <a:srgbClr val="000000">
              <a:alpha val="54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451415" y="1667052"/>
        <a:ext cx="318796" cy="436170"/>
      </dsp:txXfrm>
    </dsp:sp>
    <dsp:sp modelId="{0AA1816D-1478-4F70-86C4-F29BFFC617DD}">
      <dsp:nvSpPr>
        <dsp:cNvPr id="0" name=""/>
        <dsp:cNvSpPr/>
      </dsp:nvSpPr>
      <dsp:spPr>
        <a:xfrm>
          <a:off x="8939471" y="2667779"/>
          <a:ext cx="579628" cy="579628"/>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a:outerShdw blurRad="50800" dist="38100" dir="5400000" sy="96000" rotWithShape="0">
            <a:srgbClr val="000000">
              <a:alpha val="54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069887" y="2667779"/>
        <a:ext cx="318796" cy="436170"/>
      </dsp:txXfrm>
    </dsp:sp>
    <dsp:sp modelId="{8145A7C2-805B-465D-B416-515F2FC8FD28}">
      <dsp:nvSpPr>
        <dsp:cNvPr id="0" name=""/>
        <dsp:cNvSpPr/>
      </dsp:nvSpPr>
      <dsp:spPr>
        <a:xfrm>
          <a:off x="9557944" y="3693276"/>
          <a:ext cx="579628" cy="579628"/>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a:outerShdw blurRad="50800" dist="38100" dir="5400000" sy="96000" rotWithShape="0">
            <a:srgbClr val="000000">
              <a:alpha val="54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688360" y="3693276"/>
        <a:ext cx="318796" cy="4361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CF4DA7-F3AB-4CBE-8CB7-8540A253A0A8}" type="datetimeFigureOut">
              <a:rPr lang="en-US" smtClean="0"/>
              <a:t>5/7/2022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B5BAED-C4C1-4AA8-8F27-1C9A7A0EE849}" type="slidenum">
              <a:rPr lang="en-US" smtClean="0"/>
              <a:t>‹#›</a:t>
            </a:fld>
            <a:endParaRPr lang="en-US"/>
          </a:p>
        </p:txBody>
      </p:sp>
    </p:spTree>
    <p:extLst>
      <p:ext uri="{BB962C8B-B14F-4D97-AF65-F5344CB8AC3E}">
        <p14:creationId xmlns:p14="http://schemas.microsoft.com/office/powerpoint/2010/main" val="334685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CF4DA7-F3AB-4CBE-8CB7-8540A253A0A8}" type="datetimeFigureOut">
              <a:rPr lang="en-US" smtClean="0"/>
              <a:t>5/7/2022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B5BAED-C4C1-4AA8-8F27-1C9A7A0EE849}" type="slidenum">
              <a:rPr lang="en-US" smtClean="0"/>
              <a:t>‹#›</a:t>
            </a:fld>
            <a:endParaRPr lang="en-US"/>
          </a:p>
        </p:txBody>
      </p:sp>
    </p:spTree>
    <p:extLst>
      <p:ext uri="{BB962C8B-B14F-4D97-AF65-F5344CB8AC3E}">
        <p14:creationId xmlns:p14="http://schemas.microsoft.com/office/powerpoint/2010/main" val="3764371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CF4DA7-F3AB-4CBE-8CB7-8540A253A0A8}" type="datetimeFigureOut">
              <a:rPr lang="en-US" smtClean="0"/>
              <a:t>5/7/2022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B5BAED-C4C1-4AA8-8F27-1C9A7A0EE849}" type="slidenum">
              <a:rPr lang="en-US" smtClean="0"/>
              <a:t>‹#›</a:t>
            </a:fld>
            <a:endParaRPr lang="en-US"/>
          </a:p>
        </p:txBody>
      </p:sp>
    </p:spTree>
    <p:extLst>
      <p:ext uri="{BB962C8B-B14F-4D97-AF65-F5344CB8AC3E}">
        <p14:creationId xmlns:p14="http://schemas.microsoft.com/office/powerpoint/2010/main" val="3863076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CF4DA7-F3AB-4CBE-8CB7-8540A253A0A8}" type="datetimeFigureOut">
              <a:rPr lang="en-US" smtClean="0"/>
              <a:t>5/7/2022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B5BAED-C4C1-4AA8-8F27-1C9A7A0EE849}"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5618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CF4DA7-F3AB-4CBE-8CB7-8540A253A0A8}" type="datetimeFigureOut">
              <a:rPr lang="en-US" smtClean="0"/>
              <a:t>5/7/2022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B5BAED-C4C1-4AA8-8F27-1C9A7A0EE849}" type="slidenum">
              <a:rPr lang="en-US" smtClean="0"/>
              <a:t>‹#›</a:t>
            </a:fld>
            <a:endParaRPr lang="en-US"/>
          </a:p>
        </p:txBody>
      </p:sp>
    </p:spTree>
    <p:extLst>
      <p:ext uri="{BB962C8B-B14F-4D97-AF65-F5344CB8AC3E}">
        <p14:creationId xmlns:p14="http://schemas.microsoft.com/office/powerpoint/2010/main" val="2777342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CF4DA7-F3AB-4CBE-8CB7-8540A253A0A8}" type="datetimeFigureOut">
              <a:rPr lang="en-US" smtClean="0"/>
              <a:t>5/7/2022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B5BAED-C4C1-4AA8-8F27-1C9A7A0EE849}" type="slidenum">
              <a:rPr lang="en-US" smtClean="0"/>
              <a:t>‹#›</a:t>
            </a:fld>
            <a:endParaRPr lang="en-US"/>
          </a:p>
        </p:txBody>
      </p:sp>
    </p:spTree>
    <p:extLst>
      <p:ext uri="{BB962C8B-B14F-4D97-AF65-F5344CB8AC3E}">
        <p14:creationId xmlns:p14="http://schemas.microsoft.com/office/powerpoint/2010/main" val="4142135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CF4DA7-F3AB-4CBE-8CB7-8540A253A0A8}" type="datetimeFigureOut">
              <a:rPr lang="en-US" smtClean="0"/>
              <a:t>5/7/2022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B5BAED-C4C1-4AA8-8F27-1C9A7A0EE849}" type="slidenum">
              <a:rPr lang="en-US" smtClean="0"/>
              <a:t>‹#›</a:t>
            </a:fld>
            <a:endParaRPr lang="en-US"/>
          </a:p>
        </p:txBody>
      </p:sp>
    </p:spTree>
    <p:extLst>
      <p:ext uri="{BB962C8B-B14F-4D97-AF65-F5344CB8AC3E}">
        <p14:creationId xmlns:p14="http://schemas.microsoft.com/office/powerpoint/2010/main" val="688067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CF4DA7-F3AB-4CBE-8CB7-8540A253A0A8}" type="datetimeFigureOut">
              <a:rPr lang="en-US" smtClean="0"/>
              <a:t>5/7/2022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B5BAED-C4C1-4AA8-8F27-1C9A7A0EE849}" type="slidenum">
              <a:rPr lang="en-US" smtClean="0"/>
              <a:t>‹#›</a:t>
            </a:fld>
            <a:endParaRPr lang="en-US"/>
          </a:p>
        </p:txBody>
      </p:sp>
    </p:spTree>
    <p:extLst>
      <p:ext uri="{BB962C8B-B14F-4D97-AF65-F5344CB8AC3E}">
        <p14:creationId xmlns:p14="http://schemas.microsoft.com/office/powerpoint/2010/main" val="756852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CF4DA7-F3AB-4CBE-8CB7-8540A253A0A8}" type="datetimeFigureOut">
              <a:rPr lang="en-US" smtClean="0"/>
              <a:t>5/7/2022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B5BAED-C4C1-4AA8-8F27-1C9A7A0EE849}" type="slidenum">
              <a:rPr lang="en-US" smtClean="0"/>
              <a:t>‹#›</a:t>
            </a:fld>
            <a:endParaRPr lang="en-US"/>
          </a:p>
        </p:txBody>
      </p:sp>
    </p:spTree>
    <p:extLst>
      <p:ext uri="{BB962C8B-B14F-4D97-AF65-F5344CB8AC3E}">
        <p14:creationId xmlns:p14="http://schemas.microsoft.com/office/powerpoint/2010/main" val="385741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CF4DA7-F3AB-4CBE-8CB7-8540A253A0A8}" type="datetimeFigureOut">
              <a:rPr lang="en-US" smtClean="0"/>
              <a:t>5/7/2022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B5BAED-C4C1-4AA8-8F27-1C9A7A0EE849}" type="slidenum">
              <a:rPr lang="en-US" smtClean="0"/>
              <a:t>‹#›</a:t>
            </a:fld>
            <a:endParaRPr lang="en-US"/>
          </a:p>
        </p:txBody>
      </p:sp>
    </p:spTree>
    <p:extLst>
      <p:ext uri="{BB962C8B-B14F-4D97-AF65-F5344CB8AC3E}">
        <p14:creationId xmlns:p14="http://schemas.microsoft.com/office/powerpoint/2010/main" val="749129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CF4DA7-F3AB-4CBE-8CB7-8540A253A0A8}" type="datetimeFigureOut">
              <a:rPr lang="en-US" smtClean="0"/>
              <a:t>5/7/2022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B5BAED-C4C1-4AA8-8F27-1C9A7A0EE849}" type="slidenum">
              <a:rPr lang="en-US" smtClean="0"/>
              <a:t>‹#›</a:t>
            </a:fld>
            <a:endParaRPr lang="en-US"/>
          </a:p>
        </p:txBody>
      </p:sp>
    </p:spTree>
    <p:extLst>
      <p:ext uri="{BB962C8B-B14F-4D97-AF65-F5344CB8AC3E}">
        <p14:creationId xmlns:p14="http://schemas.microsoft.com/office/powerpoint/2010/main" val="2843393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CF4DA7-F3AB-4CBE-8CB7-8540A253A0A8}" type="datetimeFigureOut">
              <a:rPr lang="en-US" smtClean="0"/>
              <a:t>5/7/2022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B5BAED-C4C1-4AA8-8F27-1C9A7A0EE849}" type="slidenum">
              <a:rPr lang="en-US" smtClean="0"/>
              <a:t>‹#›</a:t>
            </a:fld>
            <a:endParaRPr lang="en-US"/>
          </a:p>
        </p:txBody>
      </p:sp>
    </p:spTree>
    <p:extLst>
      <p:ext uri="{BB962C8B-B14F-4D97-AF65-F5344CB8AC3E}">
        <p14:creationId xmlns:p14="http://schemas.microsoft.com/office/powerpoint/2010/main" val="617124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CF4DA7-F3AB-4CBE-8CB7-8540A253A0A8}" type="datetimeFigureOut">
              <a:rPr lang="en-US" smtClean="0"/>
              <a:t>5/7/2022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B5BAED-C4C1-4AA8-8F27-1C9A7A0EE849}" type="slidenum">
              <a:rPr lang="en-US" smtClean="0"/>
              <a:t>‹#›</a:t>
            </a:fld>
            <a:endParaRPr lang="en-US"/>
          </a:p>
        </p:txBody>
      </p:sp>
    </p:spTree>
    <p:extLst>
      <p:ext uri="{BB962C8B-B14F-4D97-AF65-F5344CB8AC3E}">
        <p14:creationId xmlns:p14="http://schemas.microsoft.com/office/powerpoint/2010/main" val="867029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CF4DA7-F3AB-4CBE-8CB7-8540A253A0A8}" type="datetimeFigureOut">
              <a:rPr lang="en-US" smtClean="0"/>
              <a:t>5/7/2022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B5BAED-C4C1-4AA8-8F27-1C9A7A0EE849}" type="slidenum">
              <a:rPr lang="en-US" smtClean="0"/>
              <a:t>‹#›</a:t>
            </a:fld>
            <a:endParaRPr lang="en-US"/>
          </a:p>
        </p:txBody>
      </p:sp>
    </p:spTree>
    <p:extLst>
      <p:ext uri="{BB962C8B-B14F-4D97-AF65-F5344CB8AC3E}">
        <p14:creationId xmlns:p14="http://schemas.microsoft.com/office/powerpoint/2010/main" val="303505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CF4DA7-F3AB-4CBE-8CB7-8540A253A0A8}" type="datetimeFigureOut">
              <a:rPr lang="en-US" smtClean="0"/>
              <a:t>5/7/2022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B5BAED-C4C1-4AA8-8F27-1C9A7A0EE849}" type="slidenum">
              <a:rPr lang="en-US" smtClean="0"/>
              <a:t>‹#›</a:t>
            </a:fld>
            <a:endParaRPr lang="en-US"/>
          </a:p>
        </p:txBody>
      </p:sp>
    </p:spTree>
    <p:extLst>
      <p:ext uri="{BB962C8B-B14F-4D97-AF65-F5344CB8AC3E}">
        <p14:creationId xmlns:p14="http://schemas.microsoft.com/office/powerpoint/2010/main" val="1665085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CF4DA7-F3AB-4CBE-8CB7-8540A253A0A8}" type="datetimeFigureOut">
              <a:rPr lang="en-US" smtClean="0"/>
              <a:t>5/7/2022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B5BAED-C4C1-4AA8-8F27-1C9A7A0EE849}" type="slidenum">
              <a:rPr lang="en-US" smtClean="0"/>
              <a:t>‹#›</a:t>
            </a:fld>
            <a:endParaRPr lang="en-US"/>
          </a:p>
        </p:txBody>
      </p:sp>
    </p:spTree>
    <p:extLst>
      <p:ext uri="{BB962C8B-B14F-4D97-AF65-F5344CB8AC3E}">
        <p14:creationId xmlns:p14="http://schemas.microsoft.com/office/powerpoint/2010/main" val="1218982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CF4DA7-F3AB-4CBE-8CB7-8540A253A0A8}" type="datetimeFigureOut">
              <a:rPr lang="en-US" smtClean="0"/>
              <a:t>5/7/2022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B5BAED-C4C1-4AA8-8F27-1C9A7A0EE849}" type="slidenum">
              <a:rPr lang="en-US" smtClean="0"/>
              <a:t>‹#›</a:t>
            </a:fld>
            <a:endParaRPr lang="en-US"/>
          </a:p>
        </p:txBody>
      </p:sp>
    </p:spTree>
    <p:extLst>
      <p:ext uri="{BB962C8B-B14F-4D97-AF65-F5344CB8AC3E}">
        <p14:creationId xmlns:p14="http://schemas.microsoft.com/office/powerpoint/2010/main" val="1950540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2CF4DA7-F3AB-4CBE-8CB7-8540A253A0A8}" type="datetimeFigureOut">
              <a:rPr lang="en-US" smtClean="0"/>
              <a:t>5/7/2022</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AB5BAED-C4C1-4AA8-8F27-1C9A7A0EE849}" type="slidenum">
              <a:rPr lang="en-US" smtClean="0"/>
              <a:t>‹#›</a:t>
            </a:fld>
            <a:endParaRPr lang="en-US"/>
          </a:p>
        </p:txBody>
      </p:sp>
    </p:spTree>
    <p:extLst>
      <p:ext uri="{BB962C8B-B14F-4D97-AF65-F5344CB8AC3E}">
        <p14:creationId xmlns:p14="http://schemas.microsoft.com/office/powerpoint/2010/main" val="370337038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2.jpeg"/><Relationship Id="rId7" Type="http://schemas.openxmlformats.org/officeDocument/2006/relationships/diagramQuickStyle" Target="../diagrams/quickStyle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3.png"/><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2.jpe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607BB3-8379-818A-E82C-C1F580452BFF}"/>
              </a:ext>
            </a:extLst>
          </p:cNvPr>
          <p:cNvSpPr/>
          <p:nvPr/>
        </p:nvSpPr>
        <p:spPr>
          <a:xfrm>
            <a:off x="5923722" y="1953961"/>
            <a:ext cx="5110331" cy="34661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BEA03E6-EE2A-4955-0E02-8256414F5E6C}"/>
              </a:ext>
            </a:extLst>
          </p:cNvPr>
          <p:cNvSpPr/>
          <p:nvPr/>
        </p:nvSpPr>
        <p:spPr>
          <a:xfrm>
            <a:off x="6096000" y="1953961"/>
            <a:ext cx="5110331" cy="34661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7FEF3BF-EB91-4544-BF8F-4B0AF2D9F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scheme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3FCF67D5-ED68-450B-8345-4E10E7A11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604933"/>
          </a:xfrm>
          <a:prstGeom prst="rect">
            <a:avLst/>
          </a:prstGeom>
          <a:solidFill>
            <a:schemeClr val="bg1">
              <a:lumMod val="95000"/>
              <a:lumOff val="5000"/>
            </a:schemeClr>
          </a:solidFill>
          <a:ln w="38100" cap="sq">
            <a:noFill/>
            <a:miter lim="800000"/>
          </a:ln>
          <a:effectLst/>
          <a:scene3d>
            <a:camera prst="orthographicFront"/>
            <a:lightRig rig="twoPt" dir="t">
              <a:rot lat="0" lon="0" rev="7200000"/>
            </a:lightRig>
          </a:scene3d>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B8C3A-D0DC-18CE-E4E9-EDDF1626EAB3}"/>
              </a:ext>
            </a:extLst>
          </p:cNvPr>
          <p:cNvSpPr>
            <a:spLocks noGrp="1"/>
          </p:cNvSpPr>
          <p:nvPr>
            <p:ph type="ctrTitle"/>
          </p:nvPr>
        </p:nvSpPr>
        <p:spPr>
          <a:xfrm>
            <a:off x="1364973" y="475608"/>
            <a:ext cx="9001462" cy="1060174"/>
          </a:xfrm>
        </p:spPr>
        <p:txBody>
          <a:bodyPr>
            <a:normAutofit/>
          </a:bodyPr>
          <a:lstStyle/>
          <a:p>
            <a:r>
              <a:rPr lang="en-GB" sz="6000" dirty="0">
                <a:latin typeface="Algerian" panose="04020705040A02060702" pitchFamily="82" charset="0"/>
              </a:rPr>
              <a:t>Sailor</a:t>
            </a:r>
            <a:endParaRPr lang="en-US" sz="6000" dirty="0">
              <a:latin typeface="Algerian" panose="04020705040A02060702" pitchFamily="82" charset="0"/>
            </a:endParaRPr>
          </a:p>
        </p:txBody>
      </p:sp>
      <p:sp>
        <p:nvSpPr>
          <p:cNvPr id="3" name="Subtitle 2">
            <a:extLst>
              <a:ext uri="{FF2B5EF4-FFF2-40B4-BE49-F238E27FC236}">
                <a16:creationId xmlns:a16="http://schemas.microsoft.com/office/drawing/2014/main" id="{B6326CAC-0724-E099-7CC6-D471BC65D9A2}"/>
              </a:ext>
            </a:extLst>
          </p:cNvPr>
          <p:cNvSpPr>
            <a:spLocks noGrp="1"/>
          </p:cNvSpPr>
          <p:nvPr>
            <p:ph type="subTitle" idx="1"/>
          </p:nvPr>
        </p:nvSpPr>
        <p:spPr>
          <a:xfrm>
            <a:off x="5327373" y="1924516"/>
            <a:ext cx="5110331" cy="3876260"/>
          </a:xfrm>
        </p:spPr>
        <p:txBody>
          <a:bodyPr>
            <a:normAutofit/>
          </a:bodyPr>
          <a:lstStyle/>
          <a:p>
            <a:pPr algn="l"/>
            <a:r>
              <a:rPr lang="en-GB" sz="2000" dirty="0">
                <a:latin typeface="+mj-lt"/>
              </a:rPr>
              <a:t>Submitted By :</a:t>
            </a:r>
          </a:p>
          <a:p>
            <a:pPr algn="l">
              <a:lnSpc>
                <a:spcPct val="100000"/>
              </a:lnSpc>
            </a:pPr>
            <a:r>
              <a:rPr lang="en-US" sz="1600" b="0" i="0" dirty="0">
                <a:effectLst/>
                <a:latin typeface="+mj-lt"/>
              </a:rPr>
              <a:t>Name: Samiu Esika Upoma    ID:2020-1-60-082</a:t>
            </a:r>
          </a:p>
          <a:p>
            <a:pPr algn="l">
              <a:lnSpc>
                <a:spcPct val="100000"/>
              </a:lnSpc>
            </a:pPr>
            <a:r>
              <a:rPr lang="en-US" sz="1600" b="0" i="0" dirty="0">
                <a:effectLst/>
                <a:latin typeface="+mj-lt"/>
              </a:rPr>
              <a:t>Name: </a:t>
            </a:r>
            <a:r>
              <a:rPr lang="en-US" sz="1600" b="0" i="0" dirty="0" err="1">
                <a:effectLst/>
                <a:latin typeface="+mj-lt"/>
              </a:rPr>
              <a:t>Israfil</a:t>
            </a:r>
            <a:r>
              <a:rPr lang="en-US" sz="1600" b="0" i="0" dirty="0">
                <a:effectLst/>
                <a:latin typeface="+mj-lt"/>
              </a:rPr>
              <a:t> Arman               ID:2020-1-60-086 </a:t>
            </a:r>
          </a:p>
          <a:p>
            <a:pPr algn="l">
              <a:lnSpc>
                <a:spcPct val="100000"/>
              </a:lnSpc>
            </a:pPr>
            <a:r>
              <a:rPr lang="en-US" sz="1600" b="0" i="0" dirty="0">
                <a:effectLst/>
                <a:latin typeface="+mj-lt"/>
              </a:rPr>
              <a:t>Name: </a:t>
            </a:r>
            <a:r>
              <a:rPr lang="en-US" sz="1600" b="0" i="0" dirty="0" err="1">
                <a:effectLst/>
                <a:latin typeface="+mj-lt"/>
              </a:rPr>
              <a:t>Zarin</a:t>
            </a:r>
            <a:r>
              <a:rPr lang="en-US" sz="1600" b="0" i="0" dirty="0">
                <a:effectLst/>
                <a:latin typeface="+mj-lt"/>
              </a:rPr>
              <a:t> </a:t>
            </a:r>
            <a:r>
              <a:rPr lang="en-US" sz="1600" b="0" i="0" dirty="0" err="1">
                <a:effectLst/>
                <a:latin typeface="+mj-lt"/>
              </a:rPr>
              <a:t>Tasnim</a:t>
            </a:r>
            <a:r>
              <a:rPr lang="en-US" sz="1600" b="0" i="0" dirty="0">
                <a:effectLst/>
                <a:latin typeface="+mj-lt"/>
              </a:rPr>
              <a:t> Hassan  ID:2020-1-60-169</a:t>
            </a:r>
          </a:p>
          <a:p>
            <a:pPr algn="l">
              <a:lnSpc>
                <a:spcPct val="100000"/>
              </a:lnSpc>
            </a:pPr>
            <a:r>
              <a:rPr lang="en-US" sz="1600" b="0" i="0" dirty="0">
                <a:effectLst/>
                <a:latin typeface="+mj-lt"/>
              </a:rPr>
              <a:t>Name: </a:t>
            </a:r>
            <a:r>
              <a:rPr lang="en-US" sz="1600" b="0" i="0" dirty="0" err="1">
                <a:effectLst/>
                <a:latin typeface="+mj-lt"/>
              </a:rPr>
              <a:t>Fariha</a:t>
            </a:r>
            <a:r>
              <a:rPr lang="en-US" sz="1600" b="0" i="0" dirty="0">
                <a:effectLst/>
                <a:latin typeface="+mj-lt"/>
              </a:rPr>
              <a:t> </a:t>
            </a:r>
            <a:r>
              <a:rPr lang="en-US" sz="1600" b="0" i="0" dirty="0" err="1">
                <a:effectLst/>
                <a:latin typeface="+mj-lt"/>
              </a:rPr>
              <a:t>Mosharof</a:t>
            </a:r>
            <a:r>
              <a:rPr lang="en-US" sz="1600" b="0" i="0" dirty="0">
                <a:effectLst/>
                <a:latin typeface="+mj-lt"/>
              </a:rPr>
              <a:t>          ID:2020-1-60-171 </a:t>
            </a:r>
          </a:p>
          <a:p>
            <a:pPr algn="l">
              <a:lnSpc>
                <a:spcPct val="100000"/>
              </a:lnSpc>
            </a:pPr>
            <a:r>
              <a:rPr lang="en-US" sz="1600" b="0" i="0" dirty="0">
                <a:effectLst/>
                <a:latin typeface="+mj-lt"/>
              </a:rPr>
              <a:t>Name: </a:t>
            </a:r>
            <a:r>
              <a:rPr lang="en-US" sz="1600" b="0" i="0" dirty="0" err="1">
                <a:effectLst/>
                <a:latin typeface="+mj-lt"/>
              </a:rPr>
              <a:t>Zarin</a:t>
            </a:r>
            <a:r>
              <a:rPr lang="en-US" sz="1600" b="0" i="0" dirty="0">
                <a:effectLst/>
                <a:latin typeface="+mj-lt"/>
              </a:rPr>
              <a:t> </a:t>
            </a:r>
            <a:r>
              <a:rPr lang="en-US" sz="1600" b="0" i="0" dirty="0" err="1">
                <a:effectLst/>
                <a:latin typeface="+mj-lt"/>
              </a:rPr>
              <a:t>Tasnim</a:t>
            </a:r>
            <a:r>
              <a:rPr lang="en-US" sz="1600" b="0" i="0" dirty="0">
                <a:effectLst/>
                <a:latin typeface="+mj-lt"/>
              </a:rPr>
              <a:t> </a:t>
            </a:r>
            <a:r>
              <a:rPr lang="en-US" sz="1600" b="0" i="0" dirty="0" err="1">
                <a:effectLst/>
                <a:latin typeface="+mj-lt"/>
              </a:rPr>
              <a:t>Nuzhat</a:t>
            </a:r>
            <a:r>
              <a:rPr lang="en-US" sz="1600" b="0" i="0" dirty="0">
                <a:effectLst/>
                <a:latin typeface="+mj-lt"/>
              </a:rPr>
              <a:t>  ID:2020-1-60-211</a:t>
            </a:r>
          </a:p>
          <a:p>
            <a:pPr algn="l">
              <a:lnSpc>
                <a:spcPct val="100000"/>
              </a:lnSpc>
            </a:pPr>
            <a:r>
              <a:rPr lang="en-US" sz="1600" b="0" i="0" dirty="0">
                <a:effectLst/>
                <a:latin typeface="+mj-lt"/>
              </a:rPr>
              <a:t>Name: Md </a:t>
            </a:r>
            <a:r>
              <a:rPr lang="en-US" sz="1600" b="0" i="0" dirty="0" err="1">
                <a:effectLst/>
                <a:latin typeface="+mj-lt"/>
              </a:rPr>
              <a:t>Habibuzzaman</a:t>
            </a:r>
            <a:r>
              <a:rPr lang="en-US" sz="1600" b="0" i="0" dirty="0">
                <a:effectLst/>
                <a:latin typeface="+mj-lt"/>
              </a:rPr>
              <a:t>      ID:2020-1-60-212</a:t>
            </a:r>
          </a:p>
          <a:p>
            <a:pPr algn="l">
              <a:lnSpc>
                <a:spcPct val="100000"/>
              </a:lnSpc>
            </a:pPr>
            <a:r>
              <a:rPr lang="en-US" sz="1600" b="0" i="0" dirty="0">
                <a:effectLst/>
                <a:latin typeface="+mj-lt"/>
              </a:rPr>
              <a:t>Name: </a:t>
            </a:r>
            <a:r>
              <a:rPr lang="en-US" sz="1600" b="0" i="0" dirty="0" err="1">
                <a:effectLst/>
                <a:latin typeface="+mj-lt"/>
              </a:rPr>
              <a:t>Tanjilul</a:t>
            </a:r>
            <a:r>
              <a:rPr lang="en-US" sz="1600" b="0" i="0" dirty="0">
                <a:effectLst/>
                <a:latin typeface="+mj-lt"/>
              </a:rPr>
              <a:t> </a:t>
            </a:r>
            <a:r>
              <a:rPr lang="en-US" sz="1600" b="0" i="0" dirty="0" err="1">
                <a:effectLst/>
                <a:latin typeface="+mj-lt"/>
              </a:rPr>
              <a:t>Haq</a:t>
            </a:r>
            <a:r>
              <a:rPr lang="en-US" sz="1600" b="0" i="0" dirty="0">
                <a:effectLst/>
                <a:latin typeface="+mj-lt"/>
              </a:rPr>
              <a:t>                ID:2020-1-60-214</a:t>
            </a:r>
          </a:p>
          <a:p>
            <a:pPr algn="l">
              <a:lnSpc>
                <a:spcPct val="100000"/>
              </a:lnSpc>
            </a:pPr>
            <a:r>
              <a:rPr lang="en-US" sz="1600" b="0" i="0" dirty="0" err="1">
                <a:effectLst/>
                <a:latin typeface="+mj-lt"/>
              </a:rPr>
              <a:t>Name:Yusuf</a:t>
            </a:r>
            <a:r>
              <a:rPr lang="en-US" sz="1600" b="0" i="0" dirty="0">
                <a:effectLst/>
                <a:latin typeface="+mj-lt"/>
              </a:rPr>
              <a:t> </a:t>
            </a:r>
            <a:r>
              <a:rPr lang="en-US" sz="1600" b="0" i="0" dirty="0" err="1">
                <a:effectLst/>
                <a:latin typeface="+mj-lt"/>
              </a:rPr>
              <a:t>Salehin</a:t>
            </a:r>
            <a:r>
              <a:rPr lang="en-US" sz="1600" b="0" i="0" dirty="0">
                <a:effectLst/>
                <a:latin typeface="+mj-lt"/>
              </a:rPr>
              <a:t>              ID:2020-2-60-126</a:t>
            </a:r>
            <a:endParaRPr lang="en-US" sz="2000" dirty="0">
              <a:latin typeface="+mj-lt"/>
            </a:endParaRPr>
          </a:p>
        </p:txBody>
      </p:sp>
      <p:sp>
        <p:nvSpPr>
          <p:cNvPr id="4" name="TextBox 3">
            <a:extLst>
              <a:ext uri="{FF2B5EF4-FFF2-40B4-BE49-F238E27FC236}">
                <a16:creationId xmlns:a16="http://schemas.microsoft.com/office/drawing/2014/main" id="{9DEF903A-5853-531E-144D-7E9D6C5F36CF}"/>
              </a:ext>
            </a:extLst>
          </p:cNvPr>
          <p:cNvSpPr txBox="1"/>
          <p:nvPr/>
        </p:nvSpPr>
        <p:spPr>
          <a:xfrm>
            <a:off x="1364973" y="2358887"/>
            <a:ext cx="3763618" cy="2076594"/>
          </a:xfrm>
          <a:prstGeom prst="rect">
            <a:avLst/>
          </a:prstGeom>
          <a:noFill/>
        </p:spPr>
        <p:txBody>
          <a:bodyPr wrap="square" rtlCol="0">
            <a:spAutoFit/>
          </a:bodyPr>
          <a:lstStyle/>
          <a:p>
            <a:r>
              <a:rPr lang="en-GB" sz="2000" dirty="0">
                <a:latin typeface="+mj-lt"/>
              </a:rPr>
              <a:t>Submitted to :</a:t>
            </a:r>
          </a:p>
          <a:p>
            <a:pPr>
              <a:lnSpc>
                <a:spcPct val="150000"/>
              </a:lnSpc>
            </a:pPr>
            <a:r>
              <a:rPr lang="en-GB" b="0" i="0" dirty="0" err="1">
                <a:effectLst/>
                <a:latin typeface="+mj-lt"/>
              </a:rPr>
              <a:t>Mashruha</a:t>
            </a:r>
            <a:r>
              <a:rPr lang="en-GB" b="0" i="0" dirty="0">
                <a:effectLst/>
                <a:latin typeface="+mj-lt"/>
              </a:rPr>
              <a:t> </a:t>
            </a:r>
            <a:r>
              <a:rPr lang="en-GB" b="0" i="0" dirty="0" err="1">
                <a:effectLst/>
                <a:latin typeface="+mj-lt"/>
              </a:rPr>
              <a:t>Zabeen</a:t>
            </a:r>
            <a:r>
              <a:rPr lang="en-GB" b="0" i="0" dirty="0">
                <a:effectLst/>
                <a:latin typeface="+mj-lt"/>
              </a:rPr>
              <a:t> </a:t>
            </a:r>
          </a:p>
          <a:p>
            <a:pPr>
              <a:lnSpc>
                <a:spcPct val="150000"/>
              </a:lnSpc>
            </a:pPr>
            <a:r>
              <a:rPr lang="en-GB" b="0" i="0" dirty="0">
                <a:effectLst/>
                <a:latin typeface="+mj-lt"/>
              </a:rPr>
              <a:t>Senior Lecturer Department of Business Administration, </a:t>
            </a:r>
          </a:p>
          <a:p>
            <a:pPr>
              <a:lnSpc>
                <a:spcPct val="150000"/>
              </a:lnSpc>
            </a:pPr>
            <a:r>
              <a:rPr lang="en-GB" b="0" i="0" dirty="0">
                <a:effectLst/>
                <a:latin typeface="+mj-lt"/>
              </a:rPr>
              <a:t>East West University</a:t>
            </a:r>
            <a:endParaRPr lang="en-US" dirty="0">
              <a:latin typeface="+mj-lt"/>
            </a:endParaRPr>
          </a:p>
        </p:txBody>
      </p:sp>
    </p:spTree>
    <p:extLst>
      <p:ext uri="{BB962C8B-B14F-4D97-AF65-F5344CB8AC3E}">
        <p14:creationId xmlns:p14="http://schemas.microsoft.com/office/powerpoint/2010/main" val="3118948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393F7-993A-D316-8932-48B607ED05F3}"/>
              </a:ext>
            </a:extLst>
          </p:cNvPr>
          <p:cNvSpPr>
            <a:spLocks noGrp="1"/>
          </p:cNvSpPr>
          <p:nvPr>
            <p:ph type="title"/>
          </p:nvPr>
        </p:nvSpPr>
        <p:spPr>
          <a:xfrm>
            <a:off x="913795" y="609600"/>
            <a:ext cx="10353761" cy="1326321"/>
          </a:xfrm>
        </p:spPr>
        <p:txBody>
          <a:bodyPr vert="horz" lIns="91440" tIns="45720" rIns="91440" bIns="45720" rtlCol="0">
            <a:normAutofit fontScale="90000"/>
          </a:bodyPr>
          <a:lstStyle/>
          <a:p>
            <a:r>
              <a:rPr lang="en-US" sz="4900" dirty="0"/>
              <a:t>Marketing Strategy</a:t>
            </a:r>
            <a:br>
              <a:rPr lang="en-US" sz="2100" dirty="0"/>
            </a:br>
            <a:br>
              <a:rPr lang="en-US" sz="2100" dirty="0"/>
            </a:br>
            <a:r>
              <a:rPr lang="en-US" sz="2100" u="sng" dirty="0"/>
              <a:t>Segmentation:</a:t>
            </a:r>
            <a:br>
              <a:rPr lang="en-US" sz="2100" dirty="0"/>
            </a:br>
            <a:endParaRPr lang="en-US" sz="2100" dirty="0"/>
          </a:p>
        </p:txBody>
      </p:sp>
      <p:sp>
        <p:nvSpPr>
          <p:cNvPr id="9" name="Content Placeholder 8">
            <a:extLst>
              <a:ext uri="{FF2B5EF4-FFF2-40B4-BE49-F238E27FC236}">
                <a16:creationId xmlns:a16="http://schemas.microsoft.com/office/drawing/2014/main" id="{16A68E51-C275-4550-AA75-484CC6D7F127}"/>
              </a:ext>
            </a:extLst>
          </p:cNvPr>
          <p:cNvSpPr>
            <a:spLocks noGrp="1"/>
          </p:cNvSpPr>
          <p:nvPr>
            <p:ph idx="1"/>
          </p:nvPr>
        </p:nvSpPr>
        <p:spPr>
          <a:xfrm>
            <a:off x="913795" y="2096064"/>
            <a:ext cx="5016860" cy="3695136"/>
          </a:xfrm>
        </p:spPr>
        <p:txBody>
          <a:bodyPr vert="horz" lIns="91440" tIns="45720" rIns="91440" bIns="45720" rtlCol="0">
            <a:normAutofit/>
          </a:bodyPr>
          <a:lstStyle/>
          <a:p>
            <a:pPr marL="0" indent="0">
              <a:buNone/>
            </a:pPr>
            <a:r>
              <a:rPr lang="en-US" dirty="0"/>
              <a:t>Geographic :</a:t>
            </a:r>
          </a:p>
        </p:txBody>
      </p:sp>
      <p:pic>
        <p:nvPicPr>
          <p:cNvPr id="7" name="Picture 6">
            <a:extLst>
              <a:ext uri="{FF2B5EF4-FFF2-40B4-BE49-F238E27FC236}">
                <a16:creationId xmlns:a16="http://schemas.microsoft.com/office/drawing/2014/main" id="{C9BDDF3A-7C6A-E15F-3172-84909C3D99F9}"/>
              </a:ext>
            </a:extLst>
          </p:cNvPr>
          <p:cNvPicPr>
            <a:picLocks noChangeAspect="1"/>
          </p:cNvPicPr>
          <p:nvPr/>
        </p:nvPicPr>
        <p:blipFill rotWithShape="1">
          <a:blip r:embed="rId3"/>
          <a:srcRect l="11461" r="10366" b="3"/>
          <a:stretch/>
        </p:blipFill>
        <p:spPr>
          <a:xfrm>
            <a:off x="3289714" y="2253137"/>
            <a:ext cx="5943265" cy="4295425"/>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499494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D7E7-188E-9DBA-35C4-85BF9D8C4496}"/>
              </a:ext>
            </a:extLst>
          </p:cNvPr>
          <p:cNvSpPr>
            <a:spLocks noGrp="1"/>
          </p:cNvSpPr>
          <p:nvPr>
            <p:ph type="title"/>
          </p:nvPr>
        </p:nvSpPr>
        <p:spPr/>
        <p:txBody>
          <a:bodyPr vert="horz" lIns="91440" tIns="45720" rIns="91440" bIns="45720" rtlCol="0" anchor="b">
            <a:normAutofit fontScale="90000"/>
          </a:bodyPr>
          <a:lstStyle/>
          <a:p>
            <a:pPr marL="0" marR="0">
              <a:spcAft>
                <a:spcPts val="1000"/>
              </a:spcAft>
            </a:pPr>
            <a:r>
              <a:rPr lang="en-US" sz="4800" dirty="0"/>
              <a:t>Demographic</a:t>
            </a:r>
            <a:br>
              <a:rPr lang="en-US" sz="4800" dirty="0"/>
            </a:br>
            <a:br>
              <a:rPr lang="en-US" sz="4800" dirty="0"/>
            </a:br>
            <a:endParaRPr lang="en-US" sz="4800" dirty="0"/>
          </a:p>
        </p:txBody>
      </p:sp>
      <p:sp>
        <p:nvSpPr>
          <p:cNvPr id="13" name="Content Placeholder 12">
            <a:extLst>
              <a:ext uri="{FF2B5EF4-FFF2-40B4-BE49-F238E27FC236}">
                <a16:creationId xmlns:a16="http://schemas.microsoft.com/office/drawing/2014/main" id="{4ACCE976-93ED-0B84-DBAB-BD01F37A0CA6}"/>
              </a:ext>
            </a:extLst>
          </p:cNvPr>
          <p:cNvSpPr>
            <a:spLocks noGrp="1"/>
          </p:cNvSpPr>
          <p:nvPr>
            <p:ph type="body" idx="1"/>
          </p:nvPr>
        </p:nvSpPr>
        <p:spPr>
          <a:xfrm>
            <a:off x="490007" y="2119044"/>
            <a:ext cx="3298956" cy="823305"/>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Gender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768F44C6-F07A-AA56-35D3-C30DB669240A}"/>
              </a:ext>
            </a:extLst>
          </p:cNvPr>
          <p:cNvPicPr>
            <a:picLocks noChangeAspect="1"/>
          </p:cNvPicPr>
          <p:nvPr/>
        </p:nvPicPr>
        <p:blipFill>
          <a:blip r:embed="rId3"/>
          <a:stretch>
            <a:fillRect/>
          </a:stretch>
        </p:blipFill>
        <p:spPr>
          <a:xfrm>
            <a:off x="140263" y="2947872"/>
            <a:ext cx="3835389" cy="2641127"/>
          </a:xfrm>
          <a:prstGeom prst="rect">
            <a:avLst/>
          </a:prstGeom>
        </p:spPr>
      </p:pic>
      <p:sp>
        <p:nvSpPr>
          <p:cNvPr id="14" name="Text Placeholder 13">
            <a:extLst>
              <a:ext uri="{FF2B5EF4-FFF2-40B4-BE49-F238E27FC236}">
                <a16:creationId xmlns:a16="http://schemas.microsoft.com/office/drawing/2014/main" id="{8123DC47-49C5-53C5-63BD-836E1D9ED13A}"/>
              </a:ext>
            </a:extLst>
          </p:cNvPr>
          <p:cNvSpPr>
            <a:spLocks noGrp="1"/>
          </p:cNvSpPr>
          <p:nvPr>
            <p:ph type="body" sz="quarter" idx="3"/>
          </p:nvPr>
        </p:nvSpPr>
        <p:spPr/>
        <p:txBody>
          <a:bodyPr/>
          <a:lstStyle/>
          <a:p>
            <a:r>
              <a:rPr lang="en-GB" dirty="0"/>
              <a:t>     Age</a:t>
            </a:r>
            <a:endParaRPr lang="en-US" dirty="0"/>
          </a:p>
        </p:txBody>
      </p:sp>
      <p:sp>
        <p:nvSpPr>
          <p:cNvPr id="15" name="Text Placeholder 14">
            <a:extLst>
              <a:ext uri="{FF2B5EF4-FFF2-40B4-BE49-F238E27FC236}">
                <a16:creationId xmlns:a16="http://schemas.microsoft.com/office/drawing/2014/main" id="{E60AC000-E453-EA59-0F3B-AB40BAA2287C}"/>
              </a:ext>
            </a:extLst>
          </p:cNvPr>
          <p:cNvSpPr>
            <a:spLocks noGrp="1"/>
          </p:cNvSpPr>
          <p:nvPr>
            <p:ph type="body" sz="quarter" idx="13"/>
          </p:nvPr>
        </p:nvSpPr>
        <p:spPr/>
        <p:txBody>
          <a:bodyPr/>
          <a:lstStyle/>
          <a:p>
            <a:r>
              <a:rPr lang="en-GB" dirty="0"/>
              <a:t>                Income</a:t>
            </a:r>
            <a:endParaRPr lang="en-US" dirty="0"/>
          </a:p>
        </p:txBody>
      </p:sp>
      <p:pic>
        <p:nvPicPr>
          <p:cNvPr id="20" name="Picture 19">
            <a:extLst>
              <a:ext uri="{FF2B5EF4-FFF2-40B4-BE49-F238E27FC236}">
                <a16:creationId xmlns:a16="http://schemas.microsoft.com/office/drawing/2014/main" id="{46169601-A517-7164-E69F-4FD82384E5C4}"/>
              </a:ext>
            </a:extLst>
          </p:cNvPr>
          <p:cNvPicPr>
            <a:picLocks noChangeAspect="1"/>
          </p:cNvPicPr>
          <p:nvPr/>
        </p:nvPicPr>
        <p:blipFill>
          <a:blip r:embed="rId4"/>
          <a:stretch>
            <a:fillRect/>
          </a:stretch>
        </p:blipFill>
        <p:spPr>
          <a:xfrm>
            <a:off x="4138707" y="2911624"/>
            <a:ext cx="3887266" cy="2641127"/>
          </a:xfrm>
          <a:prstGeom prst="rect">
            <a:avLst/>
          </a:prstGeom>
        </p:spPr>
      </p:pic>
      <p:pic>
        <p:nvPicPr>
          <p:cNvPr id="21" name="Picture 20">
            <a:extLst>
              <a:ext uri="{FF2B5EF4-FFF2-40B4-BE49-F238E27FC236}">
                <a16:creationId xmlns:a16="http://schemas.microsoft.com/office/drawing/2014/main" id="{45D95361-5394-8DB5-57A4-ED4C687D8D04}"/>
              </a:ext>
            </a:extLst>
          </p:cNvPr>
          <p:cNvPicPr>
            <a:picLocks noChangeAspect="1"/>
          </p:cNvPicPr>
          <p:nvPr/>
        </p:nvPicPr>
        <p:blipFill>
          <a:blip r:embed="rId5"/>
          <a:stretch>
            <a:fillRect/>
          </a:stretch>
        </p:blipFill>
        <p:spPr>
          <a:xfrm>
            <a:off x="8189028" y="2911624"/>
            <a:ext cx="3947325" cy="2641127"/>
          </a:xfrm>
          <a:prstGeom prst="rect">
            <a:avLst/>
          </a:prstGeom>
        </p:spPr>
      </p:pic>
    </p:spTree>
    <p:extLst>
      <p:ext uri="{BB962C8B-B14F-4D97-AF65-F5344CB8AC3E}">
        <p14:creationId xmlns:p14="http://schemas.microsoft.com/office/powerpoint/2010/main" val="2625671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8A1C-8B16-F20B-D50E-AEDFEBCDF58A}"/>
              </a:ext>
            </a:extLst>
          </p:cNvPr>
          <p:cNvSpPr>
            <a:spLocks noGrp="1"/>
          </p:cNvSpPr>
          <p:nvPr>
            <p:ph type="title"/>
          </p:nvPr>
        </p:nvSpPr>
        <p:spPr/>
        <p:txBody>
          <a:bodyPr/>
          <a:lstStyle/>
          <a:p>
            <a:r>
              <a:rPr lang="en-US" dirty="0"/>
              <a:t>Behavioral</a:t>
            </a:r>
          </a:p>
        </p:txBody>
      </p:sp>
      <p:sp>
        <p:nvSpPr>
          <p:cNvPr id="6" name="Content Placeholder 5">
            <a:extLst>
              <a:ext uri="{FF2B5EF4-FFF2-40B4-BE49-F238E27FC236}">
                <a16:creationId xmlns:a16="http://schemas.microsoft.com/office/drawing/2014/main" id="{010404C9-411F-40DE-8B3C-E812F61F928D}"/>
              </a:ext>
            </a:extLst>
          </p:cNvPr>
          <p:cNvSpPr>
            <a:spLocks noGrp="1"/>
          </p:cNvSpPr>
          <p:nvPr>
            <p:ph idx="1"/>
          </p:nvPr>
        </p:nvSpPr>
        <p:spPr/>
        <p:txBody>
          <a:bodyPr>
            <a:normAutofit/>
          </a:bodyPr>
          <a:lstStyle/>
          <a:p>
            <a:pPr marL="0" indent="0">
              <a:buNone/>
            </a:pPr>
            <a:r>
              <a:rPr lang="en-US" sz="2400" dirty="0">
                <a:latin typeface="+mj-lt"/>
              </a:rPr>
              <a:t>                                             Occasion: </a:t>
            </a:r>
          </a:p>
        </p:txBody>
      </p:sp>
      <p:pic>
        <p:nvPicPr>
          <p:cNvPr id="7" name="Picture 6">
            <a:extLst>
              <a:ext uri="{FF2B5EF4-FFF2-40B4-BE49-F238E27FC236}">
                <a16:creationId xmlns:a16="http://schemas.microsoft.com/office/drawing/2014/main" id="{7A3DED03-9215-BF0A-74D4-2BBB51FB5458}"/>
              </a:ext>
            </a:extLst>
          </p:cNvPr>
          <p:cNvPicPr>
            <a:picLocks noChangeAspect="1"/>
          </p:cNvPicPr>
          <p:nvPr/>
        </p:nvPicPr>
        <p:blipFill>
          <a:blip r:embed="rId2"/>
          <a:stretch>
            <a:fillRect/>
          </a:stretch>
        </p:blipFill>
        <p:spPr>
          <a:xfrm>
            <a:off x="2766495" y="2928288"/>
            <a:ext cx="6901485" cy="3591781"/>
          </a:xfrm>
          <a:prstGeom prst="rect">
            <a:avLst/>
          </a:prstGeom>
        </p:spPr>
      </p:pic>
    </p:spTree>
    <p:extLst>
      <p:ext uri="{BB962C8B-B14F-4D97-AF65-F5344CB8AC3E}">
        <p14:creationId xmlns:p14="http://schemas.microsoft.com/office/powerpoint/2010/main" val="3615011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B83FAB-14C1-563C-EEE9-7D95C38F1CFC}"/>
              </a:ext>
            </a:extLst>
          </p:cNvPr>
          <p:cNvSpPr>
            <a:spLocks noGrp="1"/>
          </p:cNvSpPr>
          <p:nvPr>
            <p:ph idx="1"/>
          </p:nvPr>
        </p:nvSpPr>
        <p:spPr>
          <a:xfrm>
            <a:off x="913795" y="281609"/>
            <a:ext cx="9860222" cy="5840895"/>
          </a:xfrm>
        </p:spPr>
        <p:txBody>
          <a:bodyPr>
            <a:normAutofit fontScale="85000" lnSpcReduction="10000"/>
          </a:bodyPr>
          <a:lstStyle/>
          <a:p>
            <a:pPr marL="0" marR="0" indent="0" algn="ctr">
              <a:lnSpc>
                <a:spcPct val="115000"/>
              </a:lnSpc>
              <a:spcBef>
                <a:spcPts val="0"/>
              </a:spcBef>
              <a:spcAft>
                <a:spcPts val="1000"/>
              </a:spcAft>
              <a:buNone/>
            </a:pPr>
            <a:r>
              <a:rPr lang="en-US" sz="3600" b="1" u="sng" dirty="0">
                <a:effectLst/>
                <a:latin typeface="+mj-lt"/>
                <a:ea typeface="Calibri" panose="020F0502020204030204" pitchFamily="34" charset="0"/>
                <a:cs typeface="Times New Roman" panose="02020603050405020304" pitchFamily="18" charset="0"/>
              </a:rPr>
              <a:t>Targeting:</a:t>
            </a:r>
            <a:endParaRPr lang="en-US" sz="3600" dirty="0">
              <a:effectLst/>
              <a:latin typeface="+mj-lt"/>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1000"/>
              </a:spcAft>
              <a:buNone/>
            </a:pPr>
            <a:endParaRPr lang="en-US" sz="1800" dirty="0">
              <a:effectLst/>
              <a:latin typeface="+mj-lt"/>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1000"/>
              </a:spcAft>
              <a:buNone/>
            </a:pPr>
            <a:r>
              <a:rPr lang="en-US" sz="1900" dirty="0">
                <a:effectLst/>
                <a:latin typeface="+mj-lt"/>
                <a:ea typeface="Calibri" panose="020F0502020204030204" pitchFamily="34" charset="0"/>
                <a:cs typeface="Times New Roman" panose="02020603050405020304" pitchFamily="18" charset="0"/>
              </a:rPr>
              <a:t>Differentiated or segmented marketing strategy is applicable for sailor. This brand targets several different market segments of the customers. They must have separate offers for each segment. </a:t>
            </a:r>
          </a:p>
          <a:p>
            <a:pPr marL="0" marR="0" indent="0" algn="just">
              <a:lnSpc>
                <a:spcPct val="115000"/>
              </a:lnSpc>
              <a:spcBef>
                <a:spcPts val="0"/>
              </a:spcBef>
              <a:spcAft>
                <a:spcPts val="1000"/>
              </a:spcAft>
              <a:buNone/>
            </a:pPr>
            <a:endParaRPr lang="en-US" sz="1900" dirty="0">
              <a:effectLst/>
              <a:latin typeface="+mj-lt"/>
              <a:ea typeface="Calibri" panose="020F0502020204030204" pitchFamily="34" charset="0"/>
              <a:cs typeface="Times New Roman" panose="02020603050405020304" pitchFamily="18" charset="0"/>
            </a:endParaRPr>
          </a:p>
          <a:p>
            <a:pPr marL="0" marR="0" indent="0" algn="ctr">
              <a:lnSpc>
                <a:spcPct val="115000"/>
              </a:lnSpc>
              <a:spcBef>
                <a:spcPts val="0"/>
              </a:spcBef>
              <a:spcAft>
                <a:spcPts val="1000"/>
              </a:spcAft>
              <a:buNone/>
            </a:pPr>
            <a:r>
              <a:rPr lang="en-US" sz="4500" b="1" u="sng" dirty="0">
                <a:effectLst/>
                <a:latin typeface="+mj-lt"/>
                <a:ea typeface="Calibri" panose="020F0502020204030204" pitchFamily="34" charset="0"/>
                <a:cs typeface="Times New Roman" panose="02020603050405020304" pitchFamily="18" charset="0"/>
              </a:rPr>
              <a:t>Positioning :</a:t>
            </a:r>
            <a:endParaRPr lang="en-US" sz="4500" dirty="0">
              <a:effectLst/>
              <a:latin typeface="+mj-lt"/>
              <a:ea typeface="Calibri" panose="020F0502020204030204" pitchFamily="34" charset="0"/>
              <a:cs typeface="Times New Roman" panose="02020603050405020304" pitchFamily="18" charset="0"/>
            </a:endParaRPr>
          </a:p>
          <a:p>
            <a:pPr marL="0" marR="0" indent="0" algn="ctr">
              <a:lnSpc>
                <a:spcPct val="115000"/>
              </a:lnSpc>
              <a:spcBef>
                <a:spcPts val="0"/>
              </a:spcBef>
              <a:spcAft>
                <a:spcPts val="1000"/>
              </a:spcAft>
              <a:buNone/>
            </a:pPr>
            <a:endParaRPr lang="en-US" sz="1900" dirty="0">
              <a:effectLst/>
              <a:latin typeface="+mj-lt"/>
              <a:ea typeface="Calibri" panose="020F0502020204030204" pitchFamily="34" charset="0"/>
              <a:cs typeface="Times New Roman" panose="02020603050405020304" pitchFamily="18" charset="0"/>
            </a:endParaRPr>
          </a:p>
          <a:p>
            <a:pPr marL="0" marR="0" indent="0">
              <a:lnSpc>
                <a:spcPct val="115000"/>
              </a:lnSpc>
              <a:spcBef>
                <a:spcPts val="0"/>
              </a:spcBef>
              <a:spcAft>
                <a:spcPts val="1000"/>
              </a:spcAft>
              <a:buNone/>
            </a:pPr>
            <a:r>
              <a:rPr lang="en-US" sz="1900" dirty="0">
                <a:effectLst/>
                <a:latin typeface="+mj-lt"/>
                <a:ea typeface="Calibri" panose="020F0502020204030204" pitchFamily="34" charset="0"/>
                <a:cs typeface="Times New Roman" panose="02020603050405020304" pitchFamily="18" charset="0"/>
              </a:rPr>
              <a:t>Sailor’s value proposition is “The same for less”</a:t>
            </a:r>
          </a:p>
          <a:p>
            <a:pPr marL="0" marR="0" indent="0" algn="ctr">
              <a:lnSpc>
                <a:spcPct val="115000"/>
              </a:lnSpc>
              <a:spcBef>
                <a:spcPts val="0"/>
              </a:spcBef>
              <a:spcAft>
                <a:spcPts val="1000"/>
              </a:spcAft>
              <a:buNone/>
            </a:pPr>
            <a:endParaRPr lang="en-US" sz="2000" b="1" u="sng" dirty="0">
              <a:effectLst/>
              <a:latin typeface="+mj-lt"/>
              <a:ea typeface="Calibri" panose="020F0502020204030204" pitchFamily="34" charset="0"/>
              <a:cs typeface="Times New Roman" panose="02020603050405020304" pitchFamily="18" charset="0"/>
            </a:endParaRPr>
          </a:p>
          <a:p>
            <a:pPr marL="0" marR="0" indent="0" algn="ctr">
              <a:lnSpc>
                <a:spcPct val="115000"/>
              </a:lnSpc>
              <a:spcBef>
                <a:spcPts val="0"/>
              </a:spcBef>
              <a:spcAft>
                <a:spcPts val="1000"/>
              </a:spcAft>
              <a:buNone/>
            </a:pPr>
            <a:r>
              <a:rPr lang="en-US" sz="3800" b="1" u="sng" dirty="0">
                <a:effectLst/>
                <a:latin typeface="+mj-lt"/>
                <a:ea typeface="Calibri" panose="020F0502020204030204" pitchFamily="34" charset="0"/>
                <a:cs typeface="Times New Roman" panose="02020603050405020304" pitchFamily="18" charset="0"/>
              </a:rPr>
              <a:t>Positioning statement</a:t>
            </a:r>
            <a:endParaRPr lang="en-US" sz="3800" dirty="0">
              <a:effectLst/>
              <a:latin typeface="+mj-lt"/>
              <a:ea typeface="Calibri" panose="020F0502020204030204" pitchFamily="34" charset="0"/>
              <a:cs typeface="Times New Roman" panose="02020603050405020304" pitchFamily="18" charset="0"/>
            </a:endParaRPr>
          </a:p>
          <a:p>
            <a:pPr marL="0" marR="0" indent="0">
              <a:lnSpc>
                <a:spcPct val="115000"/>
              </a:lnSpc>
              <a:spcBef>
                <a:spcPts val="0"/>
              </a:spcBef>
              <a:spcAft>
                <a:spcPts val="1000"/>
              </a:spcAft>
              <a:buNone/>
            </a:pPr>
            <a:r>
              <a:rPr lang="en-US" sz="1600" b="1" u="none" strike="noStrike" dirty="0">
                <a:effectLst/>
                <a:latin typeface="+mj-lt"/>
                <a:ea typeface="Calibri" panose="020F0502020204030204" pitchFamily="34" charset="0"/>
                <a:cs typeface="Times New Roman" panose="02020603050405020304" pitchFamily="18" charset="0"/>
              </a:rPr>
              <a:t> </a:t>
            </a:r>
            <a:endParaRPr lang="en-US" sz="1600" dirty="0">
              <a:effectLst/>
              <a:latin typeface="+mj-lt"/>
              <a:ea typeface="Calibri" panose="020F0502020204030204" pitchFamily="34" charset="0"/>
              <a:cs typeface="Times New Roman" panose="02020603050405020304" pitchFamily="18" charset="0"/>
            </a:endParaRPr>
          </a:p>
          <a:p>
            <a:pPr marL="0" marR="0" indent="0">
              <a:lnSpc>
                <a:spcPct val="115000"/>
              </a:lnSpc>
              <a:spcBef>
                <a:spcPts val="0"/>
              </a:spcBef>
              <a:spcAft>
                <a:spcPts val="1000"/>
              </a:spcAft>
              <a:buNone/>
            </a:pPr>
            <a:r>
              <a:rPr lang="en-US" sz="1600" dirty="0">
                <a:effectLst/>
                <a:latin typeface="+mj-lt"/>
                <a:ea typeface="Calibri" panose="020F0502020204030204" pitchFamily="34" charset="0"/>
                <a:cs typeface="Times New Roman" panose="02020603050405020304" pitchFamily="18" charset="0"/>
              </a:rPr>
              <a:t>“</a:t>
            </a:r>
            <a:r>
              <a:rPr lang="en-US" sz="1800" dirty="0">
                <a:effectLst/>
                <a:latin typeface="+mj-lt"/>
                <a:ea typeface="Calibri" panose="020F0502020204030204" pitchFamily="34" charset="0"/>
                <a:cs typeface="Times New Roman" panose="02020603050405020304" pitchFamily="18" charset="0"/>
              </a:rPr>
              <a:t>For fashion and comfort conscious people Our brand Sailor is an eminent lifestyle brand that delivers quality products at affordable price.”</a:t>
            </a:r>
          </a:p>
          <a:p>
            <a:pPr marL="0" marR="0" indent="0">
              <a:lnSpc>
                <a:spcPct val="115000"/>
              </a:lnSpc>
              <a:spcBef>
                <a:spcPts val="0"/>
              </a:spcBef>
              <a:spcAft>
                <a:spcPts val="1000"/>
              </a:spcAft>
              <a:buNone/>
            </a:pPr>
            <a:endParaRPr lang="en-US" sz="1900" dirty="0">
              <a:effectLst/>
              <a:latin typeface="+mj-lt"/>
              <a:ea typeface="Calibri" panose="020F0502020204030204" pitchFamily="34" charset="0"/>
              <a:cs typeface="Times New Roman" panose="02020603050405020304" pitchFamily="18" charset="0"/>
            </a:endParaRPr>
          </a:p>
          <a:p>
            <a:pPr marL="0" marR="0" indent="0">
              <a:lnSpc>
                <a:spcPct val="115000"/>
              </a:lnSpc>
              <a:spcBef>
                <a:spcPts val="0"/>
              </a:spcBef>
              <a:spcAft>
                <a:spcPts val="1000"/>
              </a:spcAft>
              <a:buNone/>
            </a:pPr>
            <a:endParaRPr lang="en-US" sz="1900" dirty="0">
              <a:effectLst/>
              <a:latin typeface="+mj-lt"/>
              <a:ea typeface="Calibri" panose="020F0502020204030204" pitchFamily="34" charset="0"/>
              <a:cs typeface="Times New Roman" panose="02020603050405020304" pitchFamily="18" charset="0"/>
            </a:endParaRPr>
          </a:p>
          <a:p>
            <a:pPr marL="0" marR="0" indent="0">
              <a:lnSpc>
                <a:spcPct val="115000"/>
              </a:lnSpc>
              <a:spcBef>
                <a:spcPts val="0"/>
              </a:spcBef>
              <a:spcAft>
                <a:spcPts val="1000"/>
              </a:spcAft>
              <a:buNone/>
            </a:pPr>
            <a:endParaRPr lang="en-US" sz="1900" dirty="0">
              <a:effectLst/>
              <a:latin typeface="+mj-lt"/>
              <a:ea typeface="Calibri" panose="020F0502020204030204" pitchFamily="34" charset="0"/>
              <a:cs typeface="Times New Roman" panose="02020603050405020304" pitchFamily="18" charset="0"/>
            </a:endParaRPr>
          </a:p>
          <a:p>
            <a:pPr marL="0" marR="0" indent="0">
              <a:lnSpc>
                <a:spcPct val="115000"/>
              </a:lnSpc>
              <a:spcBef>
                <a:spcPts val="0"/>
              </a:spcBef>
              <a:spcAft>
                <a:spcPts val="1000"/>
              </a:spcAft>
              <a:buNone/>
            </a:pPr>
            <a:endParaRPr lang="en-US" sz="1900" dirty="0">
              <a:effectLst/>
              <a:latin typeface="+mj-lt"/>
              <a:ea typeface="Calibri" panose="020F0502020204030204" pitchFamily="34" charset="0"/>
              <a:cs typeface="Times New Roman" panose="02020603050405020304" pitchFamily="18" charset="0"/>
            </a:endParaRPr>
          </a:p>
          <a:p>
            <a:pPr marL="0" marR="0" indent="0">
              <a:lnSpc>
                <a:spcPct val="115000"/>
              </a:lnSpc>
              <a:spcBef>
                <a:spcPts val="0"/>
              </a:spcBef>
              <a:spcAft>
                <a:spcPts val="1000"/>
              </a:spcAft>
              <a:buNone/>
            </a:pPr>
            <a:endParaRPr lang="en-US" sz="1800" dirty="0">
              <a:effectLst/>
              <a:latin typeface="+mj-lt"/>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10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Graphic 4" descr="Bullseye outline">
            <a:extLst>
              <a:ext uri="{FF2B5EF4-FFF2-40B4-BE49-F238E27FC236}">
                <a16:creationId xmlns:a16="http://schemas.microsoft.com/office/drawing/2014/main" id="{D7AF9219-AE60-347B-D946-A2210919C8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4548" y="106017"/>
            <a:ext cx="1007165" cy="1007165"/>
          </a:xfrm>
          <a:prstGeom prst="rect">
            <a:avLst/>
          </a:prstGeom>
        </p:spPr>
      </p:pic>
      <p:pic>
        <p:nvPicPr>
          <p:cNvPr id="7" name="Graphic 6" descr="Compass outline">
            <a:extLst>
              <a:ext uri="{FF2B5EF4-FFF2-40B4-BE49-F238E27FC236}">
                <a16:creationId xmlns:a16="http://schemas.microsoft.com/office/drawing/2014/main" id="{67D61FF6-4D52-6DBB-BFFE-0DE11AA021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42112" y="2194891"/>
            <a:ext cx="1007165" cy="1007165"/>
          </a:xfrm>
          <a:prstGeom prst="rect">
            <a:avLst/>
          </a:prstGeom>
        </p:spPr>
      </p:pic>
      <p:pic>
        <p:nvPicPr>
          <p:cNvPr id="9" name="Graphic 8" descr="Speech outline">
            <a:extLst>
              <a:ext uri="{FF2B5EF4-FFF2-40B4-BE49-F238E27FC236}">
                <a16:creationId xmlns:a16="http://schemas.microsoft.com/office/drawing/2014/main" id="{853C4325-A555-05DA-288F-5A02F9DCED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9277" y="4098235"/>
            <a:ext cx="914400" cy="914400"/>
          </a:xfrm>
          <a:prstGeom prst="rect">
            <a:avLst/>
          </a:prstGeom>
        </p:spPr>
      </p:pic>
    </p:spTree>
    <p:extLst>
      <p:ext uri="{BB962C8B-B14F-4D97-AF65-F5344CB8AC3E}">
        <p14:creationId xmlns:p14="http://schemas.microsoft.com/office/powerpoint/2010/main" val="3898531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A close-up of a microphone&#10;&#10;Description automatically generated with low confidence">
            <a:extLst>
              <a:ext uri="{FF2B5EF4-FFF2-40B4-BE49-F238E27FC236}">
                <a16:creationId xmlns:a16="http://schemas.microsoft.com/office/drawing/2014/main" id="{C3CD0C9D-5986-B653-DFFF-BB18D84169E8}"/>
              </a:ext>
            </a:extLst>
          </p:cNvPr>
          <p:cNvPicPr>
            <a:picLocks noChangeAspect="1"/>
          </p:cNvPicPr>
          <p:nvPr/>
        </p:nvPicPr>
        <p:blipFill rotWithShape="1">
          <a:blip r:embed="rId3">
            <a:alphaModFix amt="35000"/>
          </a:blip>
          <a:srcRect b="30"/>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Content Placeholder 2">
            <a:extLst>
              <a:ext uri="{FF2B5EF4-FFF2-40B4-BE49-F238E27FC236}">
                <a16:creationId xmlns:a16="http://schemas.microsoft.com/office/drawing/2014/main" id="{0776513C-7E55-43FA-9CDA-7AAB13C5AA7A}"/>
              </a:ext>
            </a:extLst>
          </p:cNvPr>
          <p:cNvSpPr>
            <a:spLocks noGrp="1"/>
          </p:cNvSpPr>
          <p:nvPr>
            <p:ph idx="1"/>
          </p:nvPr>
        </p:nvSpPr>
        <p:spPr>
          <a:xfrm>
            <a:off x="913795" y="742122"/>
            <a:ext cx="10353762" cy="5049078"/>
          </a:xfrm>
        </p:spPr>
        <p:txBody>
          <a:bodyPr>
            <a:normAutofit/>
          </a:bodyPr>
          <a:lstStyle/>
          <a:p>
            <a:pPr marL="0" marR="0" indent="0">
              <a:lnSpc>
                <a:spcPct val="110000"/>
              </a:lnSpc>
              <a:spcBef>
                <a:spcPts val="0"/>
              </a:spcBef>
              <a:spcAft>
                <a:spcPts val="1000"/>
              </a:spcAft>
              <a:buNone/>
            </a:pPr>
            <a:endParaRPr lang="en-US" dirty="0">
              <a:effectLst/>
              <a:latin typeface="+mj-lt"/>
              <a:ea typeface="Calibri" panose="020F0502020204030204" pitchFamily="34" charset="0"/>
              <a:cs typeface="Times New Roman" panose="02020603050405020304" pitchFamily="18" charset="0"/>
            </a:endParaRPr>
          </a:p>
          <a:p>
            <a:pPr marL="0" marR="0" indent="0" algn="ctr">
              <a:lnSpc>
                <a:spcPct val="110000"/>
              </a:lnSpc>
              <a:spcBef>
                <a:spcPts val="0"/>
              </a:spcBef>
              <a:spcAft>
                <a:spcPts val="1000"/>
              </a:spcAft>
              <a:buNone/>
            </a:pPr>
            <a:r>
              <a:rPr lang="en-US" sz="3200" b="1" u="sng" dirty="0">
                <a:effectLst/>
                <a:latin typeface="+mj-lt"/>
                <a:ea typeface="Calibri" panose="020F0502020204030204" pitchFamily="34" charset="0"/>
                <a:cs typeface="Times New Roman" panose="02020603050405020304" pitchFamily="18" charset="0"/>
              </a:rPr>
              <a:t>Differentiation</a:t>
            </a:r>
            <a:endParaRPr lang="en-US" sz="3200" dirty="0">
              <a:effectLst/>
              <a:latin typeface="+mj-lt"/>
              <a:ea typeface="Calibri" panose="020F0502020204030204" pitchFamily="34" charset="0"/>
              <a:cs typeface="Times New Roman" panose="02020603050405020304" pitchFamily="18" charset="0"/>
            </a:endParaRPr>
          </a:p>
          <a:p>
            <a:pPr marL="0" marR="0" indent="0">
              <a:lnSpc>
                <a:spcPct val="110000"/>
              </a:lnSpc>
              <a:spcBef>
                <a:spcPts val="0"/>
              </a:spcBef>
              <a:spcAft>
                <a:spcPts val="1000"/>
              </a:spcAft>
              <a:buNone/>
            </a:pPr>
            <a:r>
              <a:rPr lang="en-US" b="1" u="sng" dirty="0">
                <a:effectLst/>
                <a:latin typeface="+mj-lt"/>
                <a:ea typeface="Calibri" panose="020F0502020204030204" pitchFamily="34" charset="0"/>
                <a:cs typeface="Times New Roman" panose="02020603050405020304" pitchFamily="18" charset="0"/>
              </a:rPr>
              <a:t>Product:</a:t>
            </a:r>
          </a:p>
          <a:p>
            <a:pPr marL="0" indent="0">
              <a:lnSpc>
                <a:spcPct val="110000"/>
              </a:lnSpc>
              <a:spcBef>
                <a:spcPts val="0"/>
              </a:spcBef>
              <a:spcAft>
                <a:spcPts val="1000"/>
              </a:spcAft>
              <a:buNone/>
            </a:pPr>
            <a:r>
              <a:rPr lang="en-GB" dirty="0">
                <a:effectLst/>
                <a:latin typeface="+mj-lt"/>
                <a:ea typeface="Calibri" panose="020F0502020204030204" pitchFamily="34" charset="0"/>
                <a:cs typeface="Times New Roman" panose="02020603050405020304" pitchFamily="18" charset="0"/>
              </a:rPr>
              <a:t>Sailor don’t sell Sharee whereas its competitors sell Sharee. On the other hand, sailor sells new-born baby dress, but its major competitors don’t.</a:t>
            </a:r>
            <a:endParaRPr lang="en-US" dirty="0">
              <a:effectLst/>
              <a:latin typeface="+mj-lt"/>
              <a:ea typeface="Calibri" panose="020F0502020204030204" pitchFamily="34" charset="0"/>
              <a:cs typeface="Times New Roman" panose="02020603050405020304" pitchFamily="18" charset="0"/>
            </a:endParaRPr>
          </a:p>
          <a:p>
            <a:pPr marL="0" indent="0">
              <a:lnSpc>
                <a:spcPct val="110000"/>
              </a:lnSpc>
              <a:buNone/>
            </a:pPr>
            <a:r>
              <a:rPr lang="en-US" b="1" u="sng" dirty="0">
                <a:effectLst/>
                <a:latin typeface="+mj-lt"/>
                <a:ea typeface="Calibri" panose="020F0502020204030204" pitchFamily="34" charset="0"/>
                <a:cs typeface="Times New Roman" panose="02020603050405020304" pitchFamily="18" charset="0"/>
              </a:rPr>
              <a:t>Price:</a:t>
            </a:r>
          </a:p>
          <a:p>
            <a:pPr marL="0" indent="0">
              <a:lnSpc>
                <a:spcPct val="110000"/>
              </a:lnSpc>
              <a:buNone/>
            </a:pPr>
            <a:r>
              <a:rPr lang="en-GB" dirty="0">
                <a:latin typeface="+mj-lt"/>
              </a:rPr>
              <a:t>Sailor is selling at a reasonable price whereas its competitor is selling at a higher price.</a:t>
            </a:r>
          </a:p>
          <a:p>
            <a:pPr marL="0" indent="0">
              <a:lnSpc>
                <a:spcPct val="110000"/>
              </a:lnSpc>
              <a:buNone/>
            </a:pPr>
            <a:endParaRPr lang="en-US" dirty="0"/>
          </a:p>
        </p:txBody>
      </p:sp>
    </p:spTree>
    <p:extLst>
      <p:ext uri="{BB962C8B-B14F-4D97-AF65-F5344CB8AC3E}">
        <p14:creationId xmlns:p14="http://schemas.microsoft.com/office/powerpoint/2010/main" val="1989648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8653-4DAD-CFA0-FDF2-79D57767147D}"/>
              </a:ext>
            </a:extLst>
          </p:cNvPr>
          <p:cNvSpPr>
            <a:spLocks noGrp="1"/>
          </p:cNvSpPr>
          <p:nvPr>
            <p:ph type="title"/>
          </p:nvPr>
        </p:nvSpPr>
        <p:spPr/>
        <p:txBody>
          <a:bodyPr>
            <a:normAutofit fontScale="90000"/>
          </a:bodyPr>
          <a:lstStyle/>
          <a:p>
            <a:pPr marL="0" marR="0">
              <a:lnSpc>
                <a:spcPct val="107000"/>
              </a:lnSpc>
              <a:spcBef>
                <a:spcPts val="0"/>
              </a:spcBef>
              <a:spcAft>
                <a:spcPts val="800"/>
              </a:spcAft>
            </a:pPr>
            <a:r>
              <a:rPr lang="en-US" sz="4900" dirty="0">
                <a:effectLst/>
                <a:ea typeface="Calibri" panose="020F0502020204030204" pitchFamily="34" charset="0"/>
                <a:cs typeface="Times New Roman" panose="02020603050405020304" pitchFamily="18" charset="0"/>
              </a:rPr>
              <a:t>Product </a:t>
            </a:r>
            <a:br>
              <a:rPr lang="en-US" sz="2200" dirty="0">
                <a:effectLst/>
                <a:ea typeface="Calibri" panose="020F0502020204030204" pitchFamily="34" charset="0"/>
                <a:cs typeface="Times New Roman" panose="02020603050405020304" pitchFamily="18" charset="0"/>
              </a:rPr>
            </a:br>
            <a:r>
              <a:rPr lang="en-US" sz="2200" dirty="0" err="1">
                <a:effectLst/>
                <a:ea typeface="Calibri" panose="020F0502020204030204" pitchFamily="34" charset="0"/>
                <a:cs typeface="Times New Roman" panose="02020603050405020304" pitchFamily="18" charset="0"/>
              </a:rPr>
              <a:t>Product</a:t>
            </a:r>
            <a:r>
              <a:rPr lang="en-US" sz="2200" dirty="0">
                <a:effectLst/>
                <a:ea typeface="Calibri" panose="020F0502020204030204" pitchFamily="34" charset="0"/>
                <a:cs typeface="Times New Roman" panose="02020603050405020304" pitchFamily="18" charset="0"/>
              </a:rPr>
              <a:t> line : </a:t>
            </a:r>
            <a:br>
              <a:rPr lang="en-US" sz="1800" dirty="0">
                <a:effectLst/>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1046ACFA-5AEA-2D47-F3D3-F22F09CC78AE}"/>
              </a:ext>
            </a:extLst>
          </p:cNvPr>
          <p:cNvSpPr>
            <a:spLocks noGrp="1"/>
          </p:cNvSpPr>
          <p:nvPr>
            <p:ph idx="1"/>
          </p:nvPr>
        </p:nvSpPr>
        <p:spPr/>
        <p:txBody>
          <a:bodyPr/>
          <a:lstStyle/>
          <a:p>
            <a:pPr marL="0" marR="0" indent="0">
              <a:lnSpc>
                <a:spcPct val="107000"/>
              </a:lnSpc>
              <a:spcBef>
                <a:spcPts val="0"/>
              </a:spcBef>
              <a:spcAft>
                <a:spcPts val="800"/>
              </a:spcAft>
              <a:buNone/>
            </a:pPr>
            <a:r>
              <a:rPr lang="en-US" dirty="0">
                <a:effectLst/>
                <a:latin typeface="+mj-lt"/>
                <a:ea typeface="Calibri" panose="020F0502020204030204" pitchFamily="34" charset="0"/>
                <a:cs typeface="Times New Roman" panose="02020603050405020304" pitchFamily="18" charset="0"/>
              </a:rPr>
              <a:t># Men's casual and formal                   # MENS BOTTOM</a:t>
            </a:r>
          </a:p>
          <a:p>
            <a:pPr marL="0" marR="0" indent="0">
              <a:lnSpc>
                <a:spcPct val="107000"/>
              </a:lnSpc>
              <a:spcBef>
                <a:spcPts val="0"/>
              </a:spcBef>
              <a:spcAft>
                <a:spcPts val="800"/>
              </a:spcAft>
              <a:buNone/>
            </a:pPr>
            <a:r>
              <a:rPr lang="en-US" dirty="0">
                <a:effectLst/>
                <a:latin typeface="+mj-lt"/>
                <a:ea typeface="Calibri" panose="020F0502020204030204" pitchFamily="34" charset="0"/>
                <a:cs typeface="Times New Roman" panose="02020603050405020304" pitchFamily="18" charset="0"/>
              </a:rPr>
              <a:t># MENS ETHNIC                                 #Women’s KURTI</a:t>
            </a:r>
          </a:p>
          <a:p>
            <a:pPr marL="0" marR="0" indent="0">
              <a:lnSpc>
                <a:spcPct val="107000"/>
              </a:lnSpc>
              <a:spcBef>
                <a:spcPts val="0"/>
              </a:spcBef>
              <a:spcAft>
                <a:spcPts val="800"/>
              </a:spcAft>
              <a:buNone/>
            </a:pPr>
            <a:r>
              <a:rPr lang="en-US" dirty="0">
                <a:effectLst/>
                <a:latin typeface="+mj-lt"/>
                <a:ea typeface="Calibri" panose="020F0502020204030204" pitchFamily="34" charset="0"/>
                <a:cs typeface="Times New Roman" panose="02020603050405020304" pitchFamily="18" charset="0"/>
              </a:rPr>
              <a:t>#Womens SALWAR SUIT                     #Womens  TOP</a:t>
            </a:r>
          </a:p>
          <a:p>
            <a:pPr marL="0" marR="0" indent="0">
              <a:lnSpc>
                <a:spcPct val="107000"/>
              </a:lnSpc>
              <a:spcBef>
                <a:spcPts val="0"/>
              </a:spcBef>
              <a:spcAft>
                <a:spcPts val="800"/>
              </a:spcAft>
              <a:buNone/>
            </a:pPr>
            <a:r>
              <a:rPr lang="en-US" dirty="0">
                <a:effectLst/>
                <a:latin typeface="+mj-lt"/>
                <a:ea typeface="Calibri" panose="020F0502020204030204" pitchFamily="34" charset="0"/>
                <a:cs typeface="Times New Roman" panose="02020603050405020304" pitchFamily="18" charset="0"/>
              </a:rPr>
              <a:t>#Womens BOTTOM                             #Accessories for men and women</a:t>
            </a:r>
          </a:p>
          <a:p>
            <a:pPr marL="0" marR="0" indent="0">
              <a:lnSpc>
                <a:spcPct val="107000"/>
              </a:lnSpc>
              <a:spcBef>
                <a:spcPts val="0"/>
              </a:spcBef>
              <a:spcAft>
                <a:spcPts val="800"/>
              </a:spcAft>
              <a:buNone/>
            </a:pPr>
            <a:r>
              <a:rPr lang="en-US" dirty="0">
                <a:effectLst/>
                <a:latin typeface="+mj-lt"/>
                <a:ea typeface="Calibri" panose="020F0502020204030204" pitchFamily="34" charset="0"/>
                <a:cs typeface="Times New Roman" panose="02020603050405020304" pitchFamily="18" charset="0"/>
              </a:rPr>
              <a:t>#Footwear for men and women            #WINTER WEAR for men and women</a:t>
            </a:r>
          </a:p>
          <a:p>
            <a:pPr marL="0" marR="0" indent="0">
              <a:lnSpc>
                <a:spcPct val="107000"/>
              </a:lnSpc>
              <a:spcBef>
                <a:spcPts val="0"/>
              </a:spcBef>
              <a:spcAft>
                <a:spcPts val="800"/>
              </a:spcAft>
              <a:buNone/>
            </a:pPr>
            <a:r>
              <a:rPr lang="en-US" dirty="0">
                <a:effectLst/>
                <a:latin typeface="+mj-lt"/>
                <a:ea typeface="Calibri" panose="020F0502020204030204" pitchFamily="34" charset="0"/>
                <a:cs typeface="Times New Roman" panose="02020603050405020304" pitchFamily="18" charset="0"/>
              </a:rPr>
              <a:t># KIDS OUTFIT</a:t>
            </a:r>
          </a:p>
          <a:p>
            <a:pPr marL="0" indent="0">
              <a:buNone/>
            </a:pPr>
            <a:endParaRPr lang="en-US" dirty="0"/>
          </a:p>
        </p:txBody>
      </p:sp>
    </p:spTree>
    <p:extLst>
      <p:ext uri="{BB962C8B-B14F-4D97-AF65-F5344CB8AC3E}">
        <p14:creationId xmlns:p14="http://schemas.microsoft.com/office/powerpoint/2010/main" val="1532639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FBDF782-ED77-6B09-329E-8A650BFDA290}"/>
              </a:ext>
            </a:extLst>
          </p:cNvPr>
          <p:cNvSpPr/>
          <p:nvPr/>
        </p:nvSpPr>
        <p:spPr>
          <a:xfrm>
            <a:off x="8057782" y="1736035"/>
            <a:ext cx="3317256" cy="385638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79B21B-6BF9-AE24-BD77-7D914BE20B87}"/>
              </a:ext>
            </a:extLst>
          </p:cNvPr>
          <p:cNvSpPr/>
          <p:nvPr/>
        </p:nvSpPr>
        <p:spPr>
          <a:xfrm>
            <a:off x="4444878" y="1736035"/>
            <a:ext cx="3531466" cy="38563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C090613-E455-9963-B526-383657207E88}"/>
              </a:ext>
            </a:extLst>
          </p:cNvPr>
          <p:cNvSpPr/>
          <p:nvPr/>
        </p:nvSpPr>
        <p:spPr>
          <a:xfrm>
            <a:off x="913794" y="1736035"/>
            <a:ext cx="3449647" cy="3856382"/>
          </a:xfrm>
          <a:prstGeom prst="rect">
            <a:avLst/>
          </a:prstGeom>
          <a:solidFill>
            <a:schemeClr val="tx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8D7E7A9A-0FF7-77F1-1531-8FA72FC15EE2}"/>
              </a:ext>
            </a:extLst>
          </p:cNvPr>
          <p:cNvSpPr>
            <a:spLocks noGrp="1"/>
          </p:cNvSpPr>
          <p:nvPr>
            <p:ph type="body" idx="1"/>
          </p:nvPr>
        </p:nvSpPr>
        <p:spPr/>
        <p:txBody>
          <a:bodyPr/>
          <a:lstStyle/>
          <a:p>
            <a:r>
              <a:rPr lang="en-US" sz="2800" dirty="0">
                <a:effectLst/>
                <a:latin typeface="Calibri" panose="020F0502020204030204" pitchFamily="34" charset="0"/>
                <a:ea typeface="Calibri" panose="020F0502020204030204" pitchFamily="34" charset="0"/>
                <a:cs typeface="Times New Roman" panose="02020603050405020304" pitchFamily="18" charset="0"/>
              </a:rPr>
              <a:t>Product Quality : </a:t>
            </a:r>
          </a:p>
          <a:p>
            <a:endParaRPr lang="en-US" dirty="0"/>
          </a:p>
        </p:txBody>
      </p:sp>
      <p:sp>
        <p:nvSpPr>
          <p:cNvPr id="8" name="Text Placeholder 7">
            <a:extLst>
              <a:ext uri="{FF2B5EF4-FFF2-40B4-BE49-F238E27FC236}">
                <a16:creationId xmlns:a16="http://schemas.microsoft.com/office/drawing/2014/main" id="{0DBBDBE9-AB84-CC4D-6BE6-76AB200687EA}"/>
              </a:ext>
            </a:extLst>
          </p:cNvPr>
          <p:cNvSpPr>
            <a:spLocks noGrp="1"/>
          </p:cNvSpPr>
          <p:nvPr>
            <p:ph type="body" sz="half" idx="15"/>
          </p:nvPr>
        </p:nvSpPr>
        <p:spPr>
          <a:xfrm>
            <a:off x="913794" y="2712842"/>
            <a:ext cx="3423602" cy="2879575"/>
          </a:xfrm>
        </p:spPr>
        <p:txBody>
          <a:bodyPr/>
          <a:lstStyle/>
          <a:p>
            <a:pPr marL="285750" marR="0" indent="-285750" algn="l">
              <a:lnSpc>
                <a:spcPct val="107000"/>
              </a:lnSpc>
              <a:spcBef>
                <a:spcPts val="0"/>
              </a:spcBef>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Best quality outfit at reasonable price</a:t>
            </a:r>
          </a:p>
          <a:p>
            <a:pPr marL="285750" marR="0" indent="-285750" algn="l">
              <a:lnSpc>
                <a:spcPct val="107000"/>
              </a:lnSpc>
              <a:spcBef>
                <a:spcPts val="0"/>
              </a:spcBef>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No compromise with quality</a:t>
            </a:r>
          </a:p>
          <a:p>
            <a:pPr marL="285750" marR="0" indent="-285750" algn="l">
              <a:lnSpc>
                <a:spcPct val="107000"/>
              </a:lnSpc>
              <a:spcBef>
                <a:spcPts val="0"/>
              </a:spcBef>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High quality imported products</a:t>
            </a:r>
          </a:p>
          <a:p>
            <a:pPr marL="285750" indent="-285750">
              <a:buFont typeface="Arial" panose="020B0604020202020204" pitchFamily="34" charset="0"/>
              <a:buChar char="•"/>
            </a:pPr>
            <a:endParaRPr lang="en-US" dirty="0"/>
          </a:p>
        </p:txBody>
      </p:sp>
      <p:sp>
        <p:nvSpPr>
          <p:cNvPr id="6" name="Text Placeholder 5">
            <a:extLst>
              <a:ext uri="{FF2B5EF4-FFF2-40B4-BE49-F238E27FC236}">
                <a16:creationId xmlns:a16="http://schemas.microsoft.com/office/drawing/2014/main" id="{C03A5029-A457-3C5D-511E-EFAE0EB2E769}"/>
              </a:ext>
            </a:extLst>
          </p:cNvPr>
          <p:cNvSpPr>
            <a:spLocks noGrp="1"/>
          </p:cNvSpPr>
          <p:nvPr>
            <p:ph type="body" sz="quarter" idx="3"/>
          </p:nvPr>
        </p:nvSpPr>
        <p:spPr>
          <a:xfrm>
            <a:off x="4677786" y="1736035"/>
            <a:ext cx="3298558" cy="990060"/>
          </a:xfrm>
        </p:spPr>
        <p:txBody>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Product strengthen </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9" name="Text Placeholder 8">
            <a:extLst>
              <a:ext uri="{FF2B5EF4-FFF2-40B4-BE49-F238E27FC236}">
                <a16:creationId xmlns:a16="http://schemas.microsoft.com/office/drawing/2014/main" id="{561488CD-BCC9-1E0D-FCE4-E8318002CA75}"/>
              </a:ext>
            </a:extLst>
          </p:cNvPr>
          <p:cNvSpPr>
            <a:spLocks noGrp="1"/>
          </p:cNvSpPr>
          <p:nvPr>
            <p:ph type="body" sz="half" idx="16"/>
          </p:nvPr>
        </p:nvSpPr>
        <p:spPr/>
        <p:txBody>
          <a:bodyPr/>
          <a:lstStyle/>
          <a:p>
            <a:pPr marL="285750" marR="0" indent="-285750" algn="l">
              <a:lnSpc>
                <a:spcPct val="107000"/>
              </a:lnSpc>
              <a:spcBef>
                <a:spcPts val="0"/>
              </a:spcBef>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standard design</a:t>
            </a:r>
          </a:p>
          <a:p>
            <a:pPr marL="285750" marR="0" indent="-285750" algn="l">
              <a:lnSpc>
                <a:spcPct val="107000"/>
              </a:lnSpc>
              <a:spcBef>
                <a:spcPts val="0"/>
              </a:spcBef>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Using best fabrics</a:t>
            </a:r>
          </a:p>
          <a:p>
            <a:pPr marL="285750" marR="0" indent="-285750" algn="l">
              <a:lnSpc>
                <a:spcPct val="107000"/>
              </a:lnSpc>
              <a:spcBef>
                <a:spcPts val="0"/>
              </a:spcBef>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New designing outfits</a:t>
            </a:r>
          </a:p>
          <a:p>
            <a:pPr algn="l"/>
            <a:endParaRPr lang="en-US" dirty="0"/>
          </a:p>
        </p:txBody>
      </p:sp>
      <p:sp>
        <p:nvSpPr>
          <p:cNvPr id="7" name="Text Placeholder 6">
            <a:extLst>
              <a:ext uri="{FF2B5EF4-FFF2-40B4-BE49-F238E27FC236}">
                <a16:creationId xmlns:a16="http://schemas.microsoft.com/office/drawing/2014/main" id="{1D4E54C6-080C-CEBF-DFE7-5C20AB88A8A0}"/>
              </a:ext>
            </a:extLst>
          </p:cNvPr>
          <p:cNvSpPr>
            <a:spLocks noGrp="1"/>
          </p:cNvSpPr>
          <p:nvPr>
            <p:ph type="body" sz="quarter" idx="13"/>
          </p:nvPr>
        </p:nvSpPr>
        <p:spPr>
          <a:xfrm>
            <a:off x="7976345" y="2043038"/>
            <a:ext cx="3291211" cy="990060"/>
          </a:xfrm>
        </p:spPr>
        <p:txBody>
          <a:bodyPr/>
          <a:lstStyle/>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Weakness:</a:t>
            </a:r>
          </a:p>
          <a:p>
            <a:endParaRPr lang="en-US" dirty="0"/>
          </a:p>
        </p:txBody>
      </p:sp>
      <p:sp>
        <p:nvSpPr>
          <p:cNvPr id="10" name="Text Placeholder 9">
            <a:extLst>
              <a:ext uri="{FF2B5EF4-FFF2-40B4-BE49-F238E27FC236}">
                <a16:creationId xmlns:a16="http://schemas.microsoft.com/office/drawing/2014/main" id="{059D424A-A760-2B6E-D314-E6F1EDD89CEF}"/>
              </a:ext>
            </a:extLst>
          </p:cNvPr>
          <p:cNvSpPr>
            <a:spLocks noGrp="1"/>
          </p:cNvSpPr>
          <p:nvPr>
            <p:ph type="body" sz="half" idx="17"/>
          </p:nvPr>
        </p:nvSpPr>
        <p:spPr/>
        <p:txBody>
          <a:bodyPr/>
          <a:lstStyle/>
          <a:p>
            <a:pPr marL="285750" indent="-285750" algn="l">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Taking some raw materials from local place </a:t>
            </a:r>
          </a:p>
          <a:p>
            <a:pPr algn="l"/>
            <a:endParaRPr lang="en-US" dirty="0"/>
          </a:p>
        </p:txBody>
      </p:sp>
    </p:spTree>
    <p:extLst>
      <p:ext uri="{BB962C8B-B14F-4D97-AF65-F5344CB8AC3E}">
        <p14:creationId xmlns:p14="http://schemas.microsoft.com/office/powerpoint/2010/main" val="4267179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DA3EBDC-635A-BE20-E649-747BC32CD445}"/>
              </a:ext>
            </a:extLst>
          </p:cNvPr>
          <p:cNvSpPr/>
          <p:nvPr/>
        </p:nvSpPr>
        <p:spPr>
          <a:xfrm>
            <a:off x="8958052" y="2220473"/>
            <a:ext cx="2898565" cy="1775791"/>
          </a:xfrm>
          <a:prstGeom prst="rect">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DA09DE-9C9D-118E-4219-1B88CEDC428E}"/>
              </a:ext>
            </a:extLst>
          </p:cNvPr>
          <p:cNvSpPr/>
          <p:nvPr/>
        </p:nvSpPr>
        <p:spPr>
          <a:xfrm>
            <a:off x="695323" y="1987826"/>
            <a:ext cx="3291211" cy="1775791"/>
          </a:xfrm>
          <a:prstGeom prst="rect">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246370F-D0E6-1BA0-EE1C-E070A7622ADE}"/>
              </a:ext>
            </a:extLst>
          </p:cNvPr>
          <p:cNvSpPr>
            <a:spLocks noGrp="1"/>
          </p:cNvSpPr>
          <p:nvPr>
            <p:ph type="body" idx="1"/>
          </p:nvPr>
        </p:nvSpPr>
        <p:spPr>
          <a:xfrm>
            <a:off x="787893" y="2088319"/>
            <a:ext cx="3298956" cy="823305"/>
          </a:xfrm>
        </p:spPr>
        <p:txBody>
          <a:bodyPr/>
          <a:lstStyle/>
          <a:p>
            <a:r>
              <a:rPr lang="en-US" sz="2800" dirty="0">
                <a:effectLst/>
                <a:latin typeface="Calibri" panose="020F0502020204030204" pitchFamily="34" charset="0"/>
                <a:ea typeface="Calibri" panose="020F0502020204030204" pitchFamily="34" charset="0"/>
                <a:cs typeface="Times New Roman" panose="02020603050405020304" pitchFamily="18" charset="0"/>
              </a:rPr>
              <a:t>Brand Name : </a:t>
            </a:r>
            <a:endParaRPr lang="en-US" sz="3600" dirty="0"/>
          </a:p>
        </p:txBody>
      </p:sp>
      <p:sp>
        <p:nvSpPr>
          <p:cNvPr id="4" name="Text Placeholder 3">
            <a:extLst>
              <a:ext uri="{FF2B5EF4-FFF2-40B4-BE49-F238E27FC236}">
                <a16:creationId xmlns:a16="http://schemas.microsoft.com/office/drawing/2014/main" id="{3CEE4EFF-00FF-51AB-AEF8-B7B120559225}"/>
              </a:ext>
            </a:extLst>
          </p:cNvPr>
          <p:cNvSpPr>
            <a:spLocks noGrp="1"/>
          </p:cNvSpPr>
          <p:nvPr>
            <p:ph type="body" sz="half" idx="15"/>
          </p:nvPr>
        </p:nvSpPr>
        <p:spPr>
          <a:xfrm>
            <a:off x="687578" y="2835149"/>
            <a:ext cx="3298956" cy="2879576"/>
          </a:xfrm>
        </p:spPr>
        <p:txBody>
          <a:bodyPr/>
          <a:lstStyle/>
          <a:p>
            <a:r>
              <a:rPr lang="en-US" sz="2400" dirty="0">
                <a:effectLst/>
                <a:latin typeface="Calibri" panose="020F0502020204030204" pitchFamily="34" charset="0"/>
                <a:ea typeface="Calibri" panose="020F0502020204030204" pitchFamily="34" charset="0"/>
                <a:cs typeface="Times New Roman" panose="02020603050405020304" pitchFamily="18" charset="0"/>
              </a:rPr>
              <a:t>Sailor</a:t>
            </a:r>
          </a:p>
          <a:p>
            <a:endParaRPr lang="en-US" dirty="0"/>
          </a:p>
        </p:txBody>
      </p:sp>
      <p:sp>
        <p:nvSpPr>
          <p:cNvPr id="5" name="Text Placeholder 4">
            <a:extLst>
              <a:ext uri="{FF2B5EF4-FFF2-40B4-BE49-F238E27FC236}">
                <a16:creationId xmlns:a16="http://schemas.microsoft.com/office/drawing/2014/main" id="{E3920288-A1F0-5C18-582A-91CAEC692C88}"/>
              </a:ext>
            </a:extLst>
          </p:cNvPr>
          <p:cNvSpPr>
            <a:spLocks noGrp="1"/>
          </p:cNvSpPr>
          <p:nvPr>
            <p:ph type="body" sz="quarter" idx="3"/>
          </p:nvPr>
        </p:nvSpPr>
        <p:spPr>
          <a:xfrm>
            <a:off x="8752519" y="2220473"/>
            <a:ext cx="3298558" cy="823304"/>
          </a:xfrm>
        </p:spPr>
        <p:txBody>
          <a:bodyPr/>
          <a:lstStyle/>
          <a:p>
            <a:r>
              <a:rPr lang="en-US" sz="2800" dirty="0">
                <a:effectLst/>
                <a:latin typeface="Calibri" panose="020F0502020204030204" pitchFamily="34" charset="0"/>
                <a:ea typeface="Calibri" panose="020F0502020204030204" pitchFamily="34" charset="0"/>
                <a:cs typeface="Times New Roman" panose="02020603050405020304" pitchFamily="18" charset="0"/>
              </a:rPr>
              <a:t>Slogan : </a:t>
            </a:r>
            <a:endParaRPr lang="en-US" sz="3600" dirty="0"/>
          </a:p>
        </p:txBody>
      </p:sp>
      <p:sp>
        <p:nvSpPr>
          <p:cNvPr id="6" name="Text Placeholder 5">
            <a:extLst>
              <a:ext uri="{FF2B5EF4-FFF2-40B4-BE49-F238E27FC236}">
                <a16:creationId xmlns:a16="http://schemas.microsoft.com/office/drawing/2014/main" id="{5DE78126-C28B-2740-F723-07563D39FD2E}"/>
              </a:ext>
            </a:extLst>
          </p:cNvPr>
          <p:cNvSpPr>
            <a:spLocks noGrp="1"/>
          </p:cNvSpPr>
          <p:nvPr>
            <p:ph type="body" sz="half" idx="16"/>
          </p:nvPr>
        </p:nvSpPr>
        <p:spPr>
          <a:xfrm>
            <a:off x="8757425" y="2963531"/>
            <a:ext cx="3299821" cy="2879576"/>
          </a:xfrm>
        </p:spPr>
        <p:txBody>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Sail the life.</a:t>
            </a:r>
          </a:p>
          <a:p>
            <a:endParaRPr lang="en-US" dirty="0"/>
          </a:p>
        </p:txBody>
      </p:sp>
      <p:sp>
        <p:nvSpPr>
          <p:cNvPr id="7" name="Text Placeholder 6">
            <a:extLst>
              <a:ext uri="{FF2B5EF4-FFF2-40B4-BE49-F238E27FC236}">
                <a16:creationId xmlns:a16="http://schemas.microsoft.com/office/drawing/2014/main" id="{D26B356B-2F98-E7CC-EA57-D8E2F3F95D24}"/>
              </a:ext>
            </a:extLst>
          </p:cNvPr>
          <p:cNvSpPr>
            <a:spLocks noGrp="1"/>
          </p:cNvSpPr>
          <p:nvPr>
            <p:ph type="body" sz="quarter" idx="13"/>
          </p:nvPr>
        </p:nvSpPr>
        <p:spPr>
          <a:xfrm>
            <a:off x="4662776" y="1265014"/>
            <a:ext cx="3291211" cy="823305"/>
          </a:xfrm>
        </p:spPr>
        <p:txBody>
          <a:bodyPr/>
          <a:lstStyle/>
          <a:p>
            <a:r>
              <a:rPr lang="en-US" sz="3200" dirty="0">
                <a:effectLst/>
                <a:latin typeface="Calibri" panose="020F0502020204030204" pitchFamily="34" charset="0"/>
                <a:ea typeface="Calibri" panose="020F0502020204030204" pitchFamily="34" charset="0"/>
                <a:cs typeface="Times New Roman" panose="02020603050405020304" pitchFamily="18" charset="0"/>
              </a:rPr>
              <a:t>Logo :</a:t>
            </a:r>
            <a:r>
              <a:rPr lang="en-US"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pic>
        <p:nvPicPr>
          <p:cNvPr id="9" name="Picture 8">
            <a:extLst>
              <a:ext uri="{FF2B5EF4-FFF2-40B4-BE49-F238E27FC236}">
                <a16:creationId xmlns:a16="http://schemas.microsoft.com/office/drawing/2014/main" id="{870A1AB9-CF77-586D-8BDA-2E0F048972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0050" y="2137026"/>
            <a:ext cx="3910075" cy="2632656"/>
          </a:xfrm>
          <a:prstGeom prst="rect">
            <a:avLst/>
          </a:prstGeom>
        </p:spPr>
      </p:pic>
    </p:spTree>
    <p:extLst>
      <p:ext uri="{BB962C8B-B14F-4D97-AF65-F5344CB8AC3E}">
        <p14:creationId xmlns:p14="http://schemas.microsoft.com/office/powerpoint/2010/main" val="4060911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F273821-F730-9D78-D7D7-C5185CFC67FB}"/>
              </a:ext>
            </a:extLst>
          </p:cNvPr>
          <p:cNvSpPr>
            <a:spLocks noGrp="1"/>
          </p:cNvSpPr>
          <p:nvPr>
            <p:ph type="body" idx="1"/>
          </p:nvPr>
        </p:nvSpPr>
        <p:spPr>
          <a:xfrm>
            <a:off x="598833" y="2088320"/>
            <a:ext cx="4879199" cy="823912"/>
          </a:xfrm>
        </p:spPr>
        <p:txBody>
          <a:bodyPr>
            <a:normAutofit fontScale="92500" lnSpcReduction="20000"/>
          </a:bodyPr>
          <a:lstStyle/>
          <a:p>
            <a:r>
              <a:rPr lang="en-US" sz="3200" dirty="0">
                <a:effectLst/>
                <a:latin typeface="+mj-lt"/>
                <a:ea typeface="Calibri" panose="020F0502020204030204" pitchFamily="34" charset="0"/>
                <a:cs typeface="Times New Roman" panose="02020603050405020304" pitchFamily="18" charset="0"/>
              </a:rPr>
              <a:t>Packaging :</a:t>
            </a:r>
          </a:p>
          <a:p>
            <a:endParaRPr lang="en-US" dirty="0"/>
          </a:p>
        </p:txBody>
      </p:sp>
      <p:sp>
        <p:nvSpPr>
          <p:cNvPr id="12" name="Text Placeholder 11">
            <a:extLst>
              <a:ext uri="{FF2B5EF4-FFF2-40B4-BE49-F238E27FC236}">
                <a16:creationId xmlns:a16="http://schemas.microsoft.com/office/drawing/2014/main" id="{FFA83A12-32A8-CEB8-2E89-02865E8F75AD}"/>
              </a:ext>
            </a:extLst>
          </p:cNvPr>
          <p:cNvSpPr>
            <a:spLocks noGrp="1"/>
          </p:cNvSpPr>
          <p:nvPr>
            <p:ph type="body" sz="quarter" idx="3"/>
          </p:nvPr>
        </p:nvSpPr>
        <p:spPr>
          <a:xfrm>
            <a:off x="6302831" y="2088320"/>
            <a:ext cx="4865554" cy="823912"/>
          </a:xfrm>
        </p:spPr>
        <p:txBody>
          <a:bodyPr>
            <a:normAutofit fontScale="92500" lnSpcReduction="20000"/>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3500" dirty="0">
                <a:effectLst/>
                <a:latin typeface="+mj-lt"/>
                <a:ea typeface="Calibri" panose="020F0502020204030204" pitchFamily="34" charset="0"/>
                <a:cs typeface="Times New Roman" panose="02020603050405020304" pitchFamily="18" charset="0"/>
              </a:rPr>
              <a:t>Pricing :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13" name="Content Placeholder 12">
            <a:extLst>
              <a:ext uri="{FF2B5EF4-FFF2-40B4-BE49-F238E27FC236}">
                <a16:creationId xmlns:a16="http://schemas.microsoft.com/office/drawing/2014/main" id="{57583A25-BA84-FE98-7347-EC572C91D791}"/>
              </a:ext>
            </a:extLst>
          </p:cNvPr>
          <p:cNvSpPr>
            <a:spLocks noGrp="1"/>
          </p:cNvSpPr>
          <p:nvPr>
            <p:ph sz="quarter" idx="4"/>
          </p:nvPr>
        </p:nvSpPr>
        <p:spPr>
          <a:xfrm>
            <a:off x="6172200" y="2912232"/>
            <a:ext cx="5095357" cy="3329542"/>
          </a:xfrm>
        </p:spPr>
        <p:txBody>
          <a:bodyPr>
            <a:normAutofit fontScale="85000" lnSpcReduction="10000"/>
          </a:bodyPr>
          <a:lstStyle/>
          <a:p>
            <a:r>
              <a:rPr lang="en-GB" sz="2200" dirty="0"/>
              <a:t>Applying value-based pricing </a:t>
            </a:r>
          </a:p>
          <a:p>
            <a:r>
              <a:rPr lang="en-GB" sz="2200" dirty="0"/>
              <a:t>Good value pricing -   products for middle class people at medium price level.</a:t>
            </a:r>
          </a:p>
          <a:p>
            <a:r>
              <a:rPr lang="en-GB" sz="2200" dirty="0"/>
              <a:t>Value-Added Pricing – Premium quality products for higher class people.</a:t>
            </a:r>
          </a:p>
          <a:p>
            <a:r>
              <a:rPr lang="en-GB" sz="2200" dirty="0"/>
              <a:t>Updating Price in Monopolistic market as there are too many same types of brand.</a:t>
            </a:r>
          </a:p>
          <a:p>
            <a:r>
              <a:rPr lang="en-GB" sz="2200" dirty="0"/>
              <a:t>focus on competition-based pricing .</a:t>
            </a:r>
          </a:p>
          <a:p>
            <a:pPr marL="0" indent="0">
              <a:buNone/>
            </a:pPr>
            <a:endParaRPr lang="en-GB" dirty="0"/>
          </a:p>
          <a:p>
            <a:pPr marL="0" indent="0">
              <a:buNone/>
            </a:pPr>
            <a:endParaRPr lang="en-GB" dirty="0"/>
          </a:p>
          <a:p>
            <a:pPr marL="0" indent="0">
              <a:buNone/>
            </a:pPr>
            <a:endParaRPr lang="en-US" dirty="0"/>
          </a:p>
        </p:txBody>
      </p:sp>
      <p:pic>
        <p:nvPicPr>
          <p:cNvPr id="14" name="Picture 13">
            <a:extLst>
              <a:ext uri="{FF2B5EF4-FFF2-40B4-BE49-F238E27FC236}">
                <a16:creationId xmlns:a16="http://schemas.microsoft.com/office/drawing/2014/main" id="{1C33B2C4-7FDD-0CEA-33C7-8E6419712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833" y="2796482"/>
            <a:ext cx="4622524" cy="3445292"/>
          </a:xfrm>
          <a:prstGeom prst="rect">
            <a:avLst/>
          </a:prstGeom>
        </p:spPr>
      </p:pic>
    </p:spTree>
    <p:extLst>
      <p:ext uri="{BB962C8B-B14F-4D97-AF65-F5344CB8AC3E}">
        <p14:creationId xmlns:p14="http://schemas.microsoft.com/office/powerpoint/2010/main" val="1811782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9E5D-66CC-31B8-A629-5C904B408ADA}"/>
              </a:ext>
            </a:extLst>
          </p:cNvPr>
          <p:cNvSpPr>
            <a:spLocks noGrp="1"/>
          </p:cNvSpPr>
          <p:nvPr>
            <p:ph type="title"/>
          </p:nvPr>
        </p:nvSpPr>
        <p:spPr/>
        <p:txBody>
          <a:bodyPr/>
          <a:lstStyle/>
          <a:p>
            <a:r>
              <a:rPr lang="en-US" dirty="0"/>
              <a:t>Marketing Mix</a:t>
            </a:r>
            <a:br>
              <a:rPr lang="en-US" dirty="0"/>
            </a:br>
            <a:r>
              <a:rPr lang="en-US" sz="1800" b="1" u="sng" dirty="0">
                <a:effectLst/>
                <a:latin typeface="Times New Roman" panose="02020603050405020304" pitchFamily="18" charset="0"/>
                <a:ea typeface="Calibri" panose="020F0502020204030204" pitchFamily="34" charset="0"/>
                <a:cs typeface="Times New Roman" panose="02020603050405020304" pitchFamily="18" charset="0"/>
              </a:rPr>
              <a:t>Distribution</a:t>
            </a:r>
            <a:endParaRPr lang="en-US" dirty="0"/>
          </a:p>
        </p:txBody>
      </p:sp>
      <p:sp>
        <p:nvSpPr>
          <p:cNvPr id="3" name="Text Placeholder 2">
            <a:extLst>
              <a:ext uri="{FF2B5EF4-FFF2-40B4-BE49-F238E27FC236}">
                <a16:creationId xmlns:a16="http://schemas.microsoft.com/office/drawing/2014/main" id="{1A6B5FC6-C508-14D1-53C8-161B9ADA2209}"/>
              </a:ext>
            </a:extLst>
          </p:cNvPr>
          <p:cNvSpPr>
            <a:spLocks noGrp="1"/>
          </p:cNvSpPr>
          <p:nvPr>
            <p:ph type="body" idx="1"/>
          </p:nvPr>
        </p:nvSpPr>
        <p:spPr>
          <a:xfrm>
            <a:off x="924444" y="1775790"/>
            <a:ext cx="5095357" cy="1136441"/>
          </a:xfrm>
        </p:spPr>
        <p:txBody>
          <a:bodyPr>
            <a:normAutofit fontScale="92500"/>
          </a:bodyPr>
          <a:lstStyle/>
          <a:p>
            <a:pPr marL="285750" indent="-285750">
              <a:buFont typeface="Arial" panose="020B0604020202020204" pitchFamily="34" charset="0"/>
              <a:buChar char="•"/>
            </a:pPr>
            <a:r>
              <a:rPr lang="en-US" sz="1800" b="1"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Geographical Coverage: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Sailor, a brand whose distribution is all over Bangladesh. Their distribution is division based.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63E96E99-5932-1BD9-A98F-09FC677C82DC}"/>
              </a:ext>
            </a:extLst>
          </p:cNvPr>
          <p:cNvPicPr>
            <a:picLocks noGrp="1" noChangeAspect="1"/>
          </p:cNvPicPr>
          <p:nvPr>
            <p:ph sz="half" idx="2"/>
          </p:nvPr>
        </p:nvPicPr>
        <p:blipFill>
          <a:blip r:embed="rId2"/>
          <a:stretch>
            <a:fillRect/>
          </a:stretch>
        </p:blipFill>
        <p:spPr>
          <a:xfrm>
            <a:off x="913795" y="3011183"/>
            <a:ext cx="4426831" cy="2780017"/>
          </a:xfrm>
          <a:prstGeom prst="rect">
            <a:avLst/>
          </a:prstGeom>
        </p:spPr>
      </p:pic>
      <p:sp>
        <p:nvSpPr>
          <p:cNvPr id="5" name="Text Placeholder 4">
            <a:extLst>
              <a:ext uri="{FF2B5EF4-FFF2-40B4-BE49-F238E27FC236}">
                <a16:creationId xmlns:a16="http://schemas.microsoft.com/office/drawing/2014/main" id="{3BDE204B-FFEA-800E-F560-0F03A75D38D1}"/>
              </a:ext>
            </a:extLst>
          </p:cNvPr>
          <p:cNvSpPr>
            <a:spLocks noGrp="1"/>
          </p:cNvSpPr>
          <p:nvPr>
            <p:ph type="body" sz="quarter" idx="3"/>
          </p:nvPr>
        </p:nvSpPr>
        <p:spPr>
          <a:xfrm>
            <a:off x="6402003" y="1775791"/>
            <a:ext cx="4865554" cy="1136441"/>
          </a:xfrm>
        </p:spPr>
        <p:txBody>
          <a:bodyPr>
            <a:normAutofit fontScale="92500"/>
          </a:bodyPr>
          <a:lstStyle/>
          <a:p>
            <a:pPr marL="285750" indent="-285750">
              <a:buFont typeface="Arial" panose="020B0604020202020204" pitchFamily="34" charset="0"/>
              <a:buChar char="•"/>
            </a:pPr>
            <a:r>
              <a:rPr lang="en-US" sz="1800" b="1"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Distribution Channels and Partners: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Sailors, Clothing companies have their own warehouses from where supplies are delivered to all Sailor outlets through their own transport system.</a:t>
            </a:r>
          </a:p>
        </p:txBody>
      </p:sp>
      <p:pic>
        <p:nvPicPr>
          <p:cNvPr id="10" name="Content Placeholder 9">
            <a:extLst>
              <a:ext uri="{FF2B5EF4-FFF2-40B4-BE49-F238E27FC236}">
                <a16:creationId xmlns:a16="http://schemas.microsoft.com/office/drawing/2014/main" id="{3806B544-FD16-A7D3-C333-744841137C00}"/>
              </a:ext>
            </a:extLst>
          </p:cNvPr>
          <p:cNvPicPr>
            <a:picLocks noGrp="1" noChangeAspect="1"/>
          </p:cNvPicPr>
          <p:nvPr>
            <p:ph sz="quarter" idx="4"/>
          </p:nvPr>
        </p:nvPicPr>
        <p:blipFill>
          <a:blip r:embed="rId3"/>
          <a:stretch>
            <a:fillRect/>
          </a:stretch>
        </p:blipFill>
        <p:spPr>
          <a:xfrm>
            <a:off x="6851377" y="3101354"/>
            <a:ext cx="4416180" cy="2689845"/>
          </a:xfrm>
          <a:prstGeom prst="rect">
            <a:avLst/>
          </a:prstGeom>
        </p:spPr>
      </p:pic>
    </p:spTree>
    <p:extLst>
      <p:ext uri="{BB962C8B-B14F-4D97-AF65-F5344CB8AC3E}">
        <p14:creationId xmlns:p14="http://schemas.microsoft.com/office/powerpoint/2010/main" val="2546379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8FE7-4531-A841-161F-43CE6446CE66}"/>
              </a:ext>
            </a:extLst>
          </p:cNvPr>
          <p:cNvSpPr>
            <a:spLocks noGrp="1"/>
          </p:cNvSpPr>
          <p:nvPr>
            <p:ph type="title"/>
          </p:nvPr>
        </p:nvSpPr>
        <p:spPr>
          <a:xfrm>
            <a:off x="752475" y="609600"/>
            <a:ext cx="3643150" cy="5603310"/>
          </a:xfrm>
        </p:spPr>
        <p:txBody>
          <a:bodyPr>
            <a:normAutofit/>
          </a:bodyPr>
          <a:lstStyle/>
          <a:p>
            <a:r>
              <a:rPr lang="en-US"/>
              <a:t>Executive summary</a:t>
            </a:r>
          </a:p>
        </p:txBody>
      </p:sp>
      <p:graphicFrame>
        <p:nvGraphicFramePr>
          <p:cNvPr id="10" name="Content Placeholder 2">
            <a:extLst>
              <a:ext uri="{FF2B5EF4-FFF2-40B4-BE49-F238E27FC236}">
                <a16:creationId xmlns:a16="http://schemas.microsoft.com/office/drawing/2014/main" id="{43FCF516-F78E-B066-1883-E3A57ADC5AE4}"/>
              </a:ext>
            </a:extLst>
          </p:cNvPr>
          <p:cNvGraphicFramePr>
            <a:graphicFrameLocks noGrp="1"/>
          </p:cNvGraphicFramePr>
          <p:nvPr>
            <p:ph idx="1"/>
            <p:extLst>
              <p:ext uri="{D42A27DB-BD31-4B8C-83A1-F6EECF244321}">
                <p14:modId xmlns:p14="http://schemas.microsoft.com/office/powerpoint/2010/main" val="358256239"/>
              </p:ext>
            </p:extLst>
          </p:nvPr>
        </p:nvGraphicFramePr>
        <p:xfrm>
          <a:off x="5127625" y="1114425"/>
          <a:ext cx="5924550" cy="4629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4931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AE73-05EA-8CA2-B639-14112F699770}"/>
              </a:ext>
            </a:extLst>
          </p:cNvPr>
          <p:cNvSpPr>
            <a:spLocks noGrp="1"/>
          </p:cNvSpPr>
          <p:nvPr>
            <p:ph type="title"/>
          </p:nvPr>
        </p:nvSpPr>
        <p:spPr>
          <a:xfrm>
            <a:off x="913795" y="350801"/>
            <a:ext cx="10353761" cy="1325563"/>
          </a:xfrm>
        </p:spPr>
        <p:txBody>
          <a:bodyPr/>
          <a:lstStyle/>
          <a:p>
            <a:r>
              <a:rPr lang="en-US" dirty="0"/>
              <a:t>Marketing Mix</a:t>
            </a:r>
            <a:br>
              <a:rPr lang="en-US" dirty="0"/>
            </a:br>
            <a:r>
              <a:rPr lang="en-US" sz="1800" b="1" u="sng" dirty="0">
                <a:effectLst/>
                <a:latin typeface="Times New Roman" panose="02020603050405020304" pitchFamily="18" charset="0"/>
                <a:ea typeface="Calibri" panose="020F0502020204030204" pitchFamily="34" charset="0"/>
                <a:cs typeface="Times New Roman" panose="02020603050405020304" pitchFamily="18" charset="0"/>
              </a:rPr>
              <a:t>Distribution</a:t>
            </a:r>
            <a:endParaRPr lang="en-US" dirty="0"/>
          </a:p>
        </p:txBody>
      </p:sp>
      <p:sp>
        <p:nvSpPr>
          <p:cNvPr id="3" name="Text Placeholder 2">
            <a:extLst>
              <a:ext uri="{FF2B5EF4-FFF2-40B4-BE49-F238E27FC236}">
                <a16:creationId xmlns:a16="http://schemas.microsoft.com/office/drawing/2014/main" id="{AFC4D777-C8CD-FFF5-DBA5-A48F9EFA987F}"/>
              </a:ext>
            </a:extLst>
          </p:cNvPr>
          <p:cNvSpPr>
            <a:spLocks noGrp="1"/>
          </p:cNvSpPr>
          <p:nvPr>
            <p:ph type="body" idx="1"/>
          </p:nvPr>
        </p:nvSpPr>
        <p:spPr>
          <a:xfrm>
            <a:off x="966402" y="1676364"/>
            <a:ext cx="5096560" cy="1235868"/>
          </a:xfrm>
        </p:spPr>
        <p:txBody>
          <a:bodyPr>
            <a:normAutofit fontScale="92500" lnSpcReduction="20000"/>
          </a:bodyPr>
          <a:lstStyle/>
          <a:p>
            <a:pPr marL="342900" indent="-342900">
              <a:buFont typeface="Arial" panose="020B0604020202020204" pitchFamily="34" charset="0"/>
              <a:buChar char="•"/>
            </a:pPr>
            <a:r>
              <a:rPr lang="en-US" b="1" dirty="0">
                <a:solidFill>
                  <a:schemeClr val="accent2">
                    <a:lumMod val="75000"/>
                  </a:schemeClr>
                </a:solidFill>
                <a:effectLst/>
                <a:latin typeface="Times New Roman" panose="02020603050405020304" pitchFamily="18" charset="0"/>
                <a:ea typeface="Calibri" panose="020F0502020204030204" pitchFamily="34" charset="0"/>
              </a:rPr>
              <a:t>Physical Distribution and Logistics: </a:t>
            </a:r>
            <a:r>
              <a:rPr lang="en-US" sz="1800" dirty="0">
                <a:effectLst/>
                <a:latin typeface="Times New Roman" panose="02020603050405020304" pitchFamily="18" charset="0"/>
                <a:ea typeface="Calibri" panose="020F0502020204030204" pitchFamily="34" charset="0"/>
              </a:rPr>
              <a:t>Sailor has many outlets for physical distribution. Consumers can go there and shop as per their choice.</a:t>
            </a:r>
            <a:endParaRPr lang="en-US" dirty="0"/>
          </a:p>
        </p:txBody>
      </p:sp>
      <p:pic>
        <p:nvPicPr>
          <p:cNvPr id="7" name="Content Placeholder 6">
            <a:extLst>
              <a:ext uri="{FF2B5EF4-FFF2-40B4-BE49-F238E27FC236}">
                <a16:creationId xmlns:a16="http://schemas.microsoft.com/office/drawing/2014/main" id="{108F5B77-D50D-5F62-217F-3169E2786F78}"/>
              </a:ext>
            </a:extLst>
          </p:cNvPr>
          <p:cNvPicPr>
            <a:picLocks noGrp="1" noChangeAspect="1"/>
          </p:cNvPicPr>
          <p:nvPr>
            <p:ph sz="half" idx="2"/>
          </p:nvPr>
        </p:nvPicPr>
        <p:blipFill>
          <a:blip r:embed="rId2"/>
          <a:stretch>
            <a:fillRect/>
          </a:stretch>
        </p:blipFill>
        <p:spPr>
          <a:xfrm>
            <a:off x="913795" y="3193774"/>
            <a:ext cx="5149167" cy="3034747"/>
          </a:xfrm>
          <a:prstGeom prst="rect">
            <a:avLst/>
          </a:prstGeom>
        </p:spPr>
      </p:pic>
      <p:sp>
        <p:nvSpPr>
          <p:cNvPr id="5" name="Text Placeholder 4">
            <a:extLst>
              <a:ext uri="{FF2B5EF4-FFF2-40B4-BE49-F238E27FC236}">
                <a16:creationId xmlns:a16="http://schemas.microsoft.com/office/drawing/2014/main" id="{FBA222A2-1DEE-4EBC-CC95-B2668D70F107}"/>
              </a:ext>
            </a:extLst>
          </p:cNvPr>
          <p:cNvSpPr>
            <a:spLocks noGrp="1"/>
          </p:cNvSpPr>
          <p:nvPr>
            <p:ph type="body" sz="quarter" idx="3"/>
          </p:nvPr>
        </p:nvSpPr>
        <p:spPr>
          <a:xfrm>
            <a:off x="6281011" y="1676364"/>
            <a:ext cx="4986545" cy="1517410"/>
          </a:xfrm>
        </p:spPr>
        <p:txBody>
          <a:bodyPr>
            <a:normAutofit fontScale="92500" lnSpcReduction="20000"/>
          </a:bodyPr>
          <a:lstStyle/>
          <a:p>
            <a:pPr marL="342900" indent="-342900">
              <a:buFont typeface="Arial" panose="020B0604020202020204" pitchFamily="34" charset="0"/>
              <a:buChar char="•"/>
            </a:pPr>
            <a:r>
              <a:rPr lang="en-US" sz="2200" b="1"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Electronic Distribution</a:t>
            </a:r>
            <a:r>
              <a:rPr lang="en-US" sz="22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Sailor has own official website. Through that site, the public can easily purchase any kind of product. Consumers can reach them by social media also. Customers contact with them though Messenger, WhatsApp etc.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FF7C17C6-BC2B-E32B-7514-5BCD7AFCE544}"/>
              </a:ext>
            </a:extLst>
          </p:cNvPr>
          <p:cNvPicPr>
            <a:picLocks noGrp="1" noChangeAspect="1"/>
          </p:cNvPicPr>
          <p:nvPr>
            <p:ph sz="quarter" idx="4"/>
          </p:nvPr>
        </p:nvPicPr>
        <p:blipFill>
          <a:blip r:embed="rId3"/>
          <a:stretch>
            <a:fillRect/>
          </a:stretch>
        </p:blipFill>
        <p:spPr>
          <a:xfrm>
            <a:off x="6281530" y="3193774"/>
            <a:ext cx="4986545" cy="3034747"/>
          </a:xfrm>
          <a:prstGeom prst="rect">
            <a:avLst/>
          </a:prstGeom>
        </p:spPr>
      </p:pic>
    </p:spTree>
    <p:extLst>
      <p:ext uri="{BB962C8B-B14F-4D97-AF65-F5344CB8AC3E}">
        <p14:creationId xmlns:p14="http://schemas.microsoft.com/office/powerpoint/2010/main" val="4223142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5FEE8-F77C-6AD6-16C1-F984E99F6809}"/>
              </a:ext>
            </a:extLst>
          </p:cNvPr>
          <p:cNvSpPr>
            <a:spLocks noGrp="1"/>
          </p:cNvSpPr>
          <p:nvPr>
            <p:ph type="title"/>
          </p:nvPr>
        </p:nvSpPr>
        <p:spPr>
          <a:xfrm>
            <a:off x="913796" y="4572001"/>
            <a:ext cx="3145284" cy="1737360"/>
          </a:xfrm>
        </p:spPr>
        <p:txBody>
          <a:bodyPr>
            <a:normAutofit/>
          </a:bodyPr>
          <a:lstStyle/>
          <a:p>
            <a:pPr algn="r"/>
            <a:r>
              <a:rPr lang="en-US" sz="1800" dirty="0"/>
              <a:t>Marketing Mix</a:t>
            </a:r>
            <a:br>
              <a:rPr lang="en-US" sz="1800" dirty="0"/>
            </a:br>
            <a:r>
              <a:rPr lang="en-US" sz="1800" b="1" u="sng" dirty="0">
                <a:effectLst/>
                <a:latin typeface="Times New Roman" panose="02020603050405020304" pitchFamily="18" charset="0"/>
                <a:ea typeface="Calibri" panose="020F0502020204030204" pitchFamily="34" charset="0"/>
                <a:cs typeface="Times New Roman" panose="02020603050405020304" pitchFamily="18" charset="0"/>
              </a:rPr>
              <a:t>Promotional Mix</a:t>
            </a:r>
            <a:endParaRPr lang="en-US" sz="1800" dirty="0"/>
          </a:p>
        </p:txBody>
      </p:sp>
      <p:pic>
        <p:nvPicPr>
          <p:cNvPr id="8" name="Picture 7">
            <a:extLst>
              <a:ext uri="{FF2B5EF4-FFF2-40B4-BE49-F238E27FC236}">
                <a16:creationId xmlns:a16="http://schemas.microsoft.com/office/drawing/2014/main" id="{74F65472-134A-A77B-4DBB-77435F68B0CF}"/>
              </a:ext>
            </a:extLst>
          </p:cNvPr>
          <p:cNvPicPr>
            <a:picLocks noChangeAspect="1"/>
          </p:cNvPicPr>
          <p:nvPr/>
        </p:nvPicPr>
        <p:blipFill>
          <a:blip r:embed="rId3"/>
          <a:stretch>
            <a:fillRect/>
          </a:stretch>
        </p:blipFill>
        <p:spPr>
          <a:xfrm>
            <a:off x="1034050" y="643466"/>
            <a:ext cx="10113249" cy="3590204"/>
          </a:xfrm>
          <a:prstGeom prst="rect">
            <a:avLst/>
          </a:prstGeom>
        </p:spPr>
      </p:pic>
      <p:sp>
        <p:nvSpPr>
          <p:cNvPr id="7" name="Content Placeholder 6">
            <a:extLst>
              <a:ext uri="{FF2B5EF4-FFF2-40B4-BE49-F238E27FC236}">
                <a16:creationId xmlns:a16="http://schemas.microsoft.com/office/drawing/2014/main" id="{D9A26F22-C75F-9208-F4A7-68AB52BB752D}"/>
              </a:ext>
            </a:extLst>
          </p:cNvPr>
          <p:cNvSpPr>
            <a:spLocks noGrp="1"/>
          </p:cNvSpPr>
          <p:nvPr>
            <p:ph idx="1"/>
          </p:nvPr>
        </p:nvSpPr>
        <p:spPr>
          <a:xfrm>
            <a:off x="4380814" y="4571999"/>
            <a:ext cx="6886744" cy="1737359"/>
          </a:xfrm>
        </p:spPr>
        <p:txBody>
          <a:bodyPr anchor="ctr">
            <a:normAutofit/>
          </a:bodyPr>
          <a:lstStyle/>
          <a:p>
            <a:r>
              <a:rPr lang="en-US" b="1" dirty="0">
                <a:solidFill>
                  <a:schemeClr val="tx1">
                    <a:lumMod val="65000"/>
                  </a:schemeClr>
                </a:solidFill>
                <a:effectLst/>
                <a:latin typeface="Times New Roman" panose="02020603050405020304" pitchFamily="18" charset="0"/>
                <a:ea typeface="Calibri" panose="020F0502020204030204" pitchFamily="34" charset="0"/>
              </a:rPr>
              <a:t>Advertising: </a:t>
            </a:r>
            <a:r>
              <a:rPr lang="en-US" sz="1800" dirty="0">
                <a:effectLst/>
                <a:latin typeface="Times New Roman" panose="02020603050405020304" pitchFamily="18" charset="0"/>
                <a:ea typeface="Calibri" panose="020F0502020204030204" pitchFamily="34" charset="0"/>
              </a:rPr>
              <a:t>The Sailor Clothing brand promotes their products through advertising. They do advertising through billboards, online, digital media, social media etc.</a:t>
            </a:r>
          </a:p>
          <a:p>
            <a:pPr marL="0" indent="0">
              <a:buNone/>
            </a:pPr>
            <a:endParaRPr lang="en-US" sz="1100" dirty="0"/>
          </a:p>
        </p:txBody>
      </p:sp>
    </p:spTree>
    <p:extLst>
      <p:ext uri="{BB962C8B-B14F-4D97-AF65-F5344CB8AC3E}">
        <p14:creationId xmlns:p14="http://schemas.microsoft.com/office/powerpoint/2010/main" val="2517229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7A59776-5948-400C-9935-7464561E8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AEB1BA4B-F4C1-1CC5-CC91-E4C80EA22A3A}"/>
              </a:ext>
            </a:extLst>
          </p:cNvPr>
          <p:cNvSpPr>
            <a:spLocks noGrp="1"/>
          </p:cNvSpPr>
          <p:nvPr>
            <p:ph type="title"/>
          </p:nvPr>
        </p:nvSpPr>
        <p:spPr>
          <a:xfrm>
            <a:off x="895353" y="609600"/>
            <a:ext cx="3108960" cy="2362610"/>
          </a:xfrm>
        </p:spPr>
        <p:txBody>
          <a:bodyPr>
            <a:normAutofit/>
          </a:bodyPr>
          <a:lstStyle/>
          <a:p>
            <a:pPr algn="r"/>
            <a:r>
              <a:rPr lang="en-US" sz="2800" dirty="0"/>
              <a:t>Marketing Mix</a:t>
            </a:r>
            <a:br>
              <a:rPr lang="en-US" sz="2800" dirty="0"/>
            </a:b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Promotional Mix</a:t>
            </a:r>
            <a:endParaRPr lang="en-US" sz="2800" dirty="0"/>
          </a:p>
        </p:txBody>
      </p:sp>
      <p:sp>
        <p:nvSpPr>
          <p:cNvPr id="8" name="Content Placeholder 7">
            <a:extLst>
              <a:ext uri="{FF2B5EF4-FFF2-40B4-BE49-F238E27FC236}">
                <a16:creationId xmlns:a16="http://schemas.microsoft.com/office/drawing/2014/main" id="{D0B363FD-130C-A4D6-85F5-6F3448EE40A3}"/>
              </a:ext>
            </a:extLst>
          </p:cNvPr>
          <p:cNvSpPr>
            <a:spLocks noGrp="1"/>
          </p:cNvSpPr>
          <p:nvPr>
            <p:ph idx="1"/>
          </p:nvPr>
        </p:nvSpPr>
        <p:spPr>
          <a:xfrm>
            <a:off x="4537923" y="609601"/>
            <a:ext cx="6628583" cy="2362610"/>
          </a:xfrm>
        </p:spPr>
        <p:txBody>
          <a:bodyPr anchor="ctr">
            <a:normAutofit/>
          </a:bodyPr>
          <a:lstStyle/>
          <a:p>
            <a:r>
              <a:rPr lang="en-GB" dirty="0">
                <a:solidFill>
                  <a:schemeClr val="tx1">
                    <a:lumMod val="65000"/>
                  </a:schemeClr>
                </a:solidFill>
              </a:rPr>
              <a:t>Sales promotion</a:t>
            </a:r>
            <a:r>
              <a:rPr lang="en-GB" sz="1800" dirty="0"/>
              <a:t>: There is seen offering occasional or seasonal offers or discounts in SAILOR. They sometimes give discounts up to 30% or 70% on selective products and sometimes give discounts for cardholders or paying with BKASH OR NAGAD. Those who are employees of Epyllion get a 30% discount.</a:t>
            </a:r>
          </a:p>
          <a:p>
            <a:pPr marL="0" indent="0">
              <a:buNone/>
            </a:pPr>
            <a:endParaRPr lang="en-US" sz="1800" dirty="0"/>
          </a:p>
        </p:txBody>
      </p:sp>
      <p:pic>
        <p:nvPicPr>
          <p:cNvPr id="9" name="Picture 8">
            <a:extLst>
              <a:ext uri="{FF2B5EF4-FFF2-40B4-BE49-F238E27FC236}">
                <a16:creationId xmlns:a16="http://schemas.microsoft.com/office/drawing/2014/main" id="{D8FEEB91-53B1-2AFB-AD89-5AC881FEE211}"/>
              </a:ext>
            </a:extLst>
          </p:cNvPr>
          <p:cNvPicPr>
            <a:picLocks noChangeAspect="1"/>
          </p:cNvPicPr>
          <p:nvPr/>
        </p:nvPicPr>
        <p:blipFill rotWithShape="1">
          <a:blip r:embed="rId3"/>
          <a:srcRect t="9896" r="1" b="9687"/>
          <a:stretch/>
        </p:blipFill>
        <p:spPr>
          <a:xfrm>
            <a:off x="895352" y="3225959"/>
            <a:ext cx="3340921" cy="2677887"/>
          </a:xfrm>
          <a:prstGeom prst="roundRect">
            <a:avLst>
              <a:gd name="adj" fmla="val 0"/>
            </a:avLst>
          </a:prstGeom>
          <a:ln w="38100">
            <a:solidFill>
              <a:schemeClr val="tx1"/>
            </a:solidFill>
          </a:ln>
          <a:effectLst>
            <a:innerShdw blurRad="57150" dist="38100" dir="14460000">
              <a:srgbClr val="000000">
                <a:alpha val="70000"/>
              </a:srgbClr>
            </a:innerShdw>
          </a:effectLst>
        </p:spPr>
      </p:pic>
      <p:pic>
        <p:nvPicPr>
          <p:cNvPr id="11" name="Picture 10">
            <a:extLst>
              <a:ext uri="{FF2B5EF4-FFF2-40B4-BE49-F238E27FC236}">
                <a16:creationId xmlns:a16="http://schemas.microsoft.com/office/drawing/2014/main" id="{A33BF216-757F-40FF-0AE2-891B4DBF9C0B}"/>
              </a:ext>
            </a:extLst>
          </p:cNvPr>
          <p:cNvPicPr>
            <a:picLocks noChangeAspect="1"/>
          </p:cNvPicPr>
          <p:nvPr/>
        </p:nvPicPr>
        <p:blipFill rotWithShape="1">
          <a:blip r:embed="rId4"/>
          <a:srcRect b="19765"/>
          <a:stretch/>
        </p:blipFill>
        <p:spPr>
          <a:xfrm>
            <a:off x="4413020" y="3225959"/>
            <a:ext cx="3337560" cy="2677887"/>
          </a:xfrm>
          <a:prstGeom prst="roundRect">
            <a:avLst>
              <a:gd name="adj" fmla="val 0"/>
            </a:avLst>
          </a:prstGeom>
          <a:ln w="38100">
            <a:solidFill>
              <a:schemeClr val="tx1"/>
            </a:solidFill>
          </a:ln>
          <a:effectLst>
            <a:innerShdw blurRad="57150" dist="38100" dir="14460000">
              <a:srgbClr val="000000">
                <a:alpha val="70000"/>
              </a:srgbClr>
            </a:innerShdw>
          </a:effectLst>
        </p:spPr>
      </p:pic>
      <p:pic>
        <p:nvPicPr>
          <p:cNvPr id="10" name="Picture 9">
            <a:extLst>
              <a:ext uri="{FF2B5EF4-FFF2-40B4-BE49-F238E27FC236}">
                <a16:creationId xmlns:a16="http://schemas.microsoft.com/office/drawing/2014/main" id="{EA3DEF47-C4D1-0BA8-DBC4-F509EE0E342F}"/>
              </a:ext>
            </a:extLst>
          </p:cNvPr>
          <p:cNvPicPr>
            <a:picLocks noChangeAspect="1"/>
          </p:cNvPicPr>
          <p:nvPr/>
        </p:nvPicPr>
        <p:blipFill rotWithShape="1">
          <a:blip r:embed="rId5"/>
          <a:srcRect t="4539" r="2" b="15228"/>
          <a:stretch/>
        </p:blipFill>
        <p:spPr>
          <a:xfrm>
            <a:off x="7927327" y="3225959"/>
            <a:ext cx="3337560" cy="2677887"/>
          </a:xfrm>
          <a:prstGeom prst="roundRect">
            <a:avLst>
              <a:gd name="adj" fmla="val 0"/>
            </a:avLst>
          </a:prstGeom>
          <a:ln w="38100">
            <a:solidFill>
              <a:schemeClr val="tx1"/>
            </a:solidFill>
          </a:ln>
          <a:effectLst>
            <a:innerShdw blurRad="57150" dist="38100" dir="14460000">
              <a:srgbClr val="000000">
                <a:alpha val="70000"/>
              </a:srgbClr>
            </a:innerShdw>
          </a:effectLst>
        </p:spPr>
      </p:pic>
    </p:spTree>
    <p:extLst>
      <p:ext uri="{BB962C8B-B14F-4D97-AF65-F5344CB8AC3E}">
        <p14:creationId xmlns:p14="http://schemas.microsoft.com/office/powerpoint/2010/main" val="1109621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76F39C-DC92-43A2-AFAC-DF33A3F0E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E1481-2CFE-EF37-F2C1-83FD5BC34A12}"/>
              </a:ext>
            </a:extLst>
          </p:cNvPr>
          <p:cNvSpPr>
            <a:spLocks noGrp="1"/>
          </p:cNvSpPr>
          <p:nvPr>
            <p:ph type="title"/>
          </p:nvPr>
        </p:nvSpPr>
        <p:spPr>
          <a:xfrm>
            <a:off x="913796" y="4223657"/>
            <a:ext cx="5021337" cy="1922107"/>
          </a:xfrm>
        </p:spPr>
        <p:txBody>
          <a:bodyPr>
            <a:normAutofit/>
          </a:bodyPr>
          <a:lstStyle/>
          <a:p>
            <a:pPr algn="l"/>
            <a:r>
              <a:rPr lang="en-US" sz="2800" dirty="0"/>
              <a:t>Marketing Mix</a:t>
            </a:r>
            <a:br>
              <a:rPr lang="en-US" sz="2800" dirty="0"/>
            </a:br>
            <a:r>
              <a:rPr lang="en-US" sz="2800" dirty="0"/>
              <a:t>Promotional Mix</a:t>
            </a:r>
          </a:p>
        </p:txBody>
      </p:sp>
      <p:pic>
        <p:nvPicPr>
          <p:cNvPr id="5" name="Picture 4" descr="A group of people posing for a photo&#10;&#10;Description automatically generated">
            <a:extLst>
              <a:ext uri="{FF2B5EF4-FFF2-40B4-BE49-F238E27FC236}">
                <a16:creationId xmlns:a16="http://schemas.microsoft.com/office/drawing/2014/main" id="{B57FD5F2-C6D1-2DA6-4235-4885643AA55A}"/>
              </a:ext>
            </a:extLst>
          </p:cNvPr>
          <p:cNvPicPr>
            <a:picLocks noChangeAspect="1"/>
          </p:cNvPicPr>
          <p:nvPr/>
        </p:nvPicPr>
        <p:blipFill>
          <a:blip r:embed="rId3"/>
          <a:stretch>
            <a:fillRect/>
          </a:stretch>
        </p:blipFill>
        <p:spPr>
          <a:xfrm>
            <a:off x="670764" y="497632"/>
            <a:ext cx="5091232" cy="3398398"/>
          </a:xfrm>
          <a:prstGeom prst="rect">
            <a:avLst/>
          </a:prstGeom>
        </p:spPr>
      </p:pic>
      <p:cxnSp>
        <p:nvCxnSpPr>
          <p:cNvPr id="12" name="Straight Connector 11">
            <a:extLst>
              <a:ext uri="{FF2B5EF4-FFF2-40B4-BE49-F238E27FC236}">
                <a16:creationId xmlns:a16="http://schemas.microsoft.com/office/drawing/2014/main" id="{966758FC-A415-4D42-862A-2C0765FF80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460C29D-A3B4-C8AE-5778-A81F0E647776}"/>
              </a:ext>
            </a:extLst>
          </p:cNvPr>
          <p:cNvPicPr>
            <a:picLocks noChangeAspect="1"/>
          </p:cNvPicPr>
          <p:nvPr/>
        </p:nvPicPr>
        <p:blipFill>
          <a:blip r:embed="rId4"/>
          <a:stretch>
            <a:fillRect/>
          </a:stretch>
        </p:blipFill>
        <p:spPr>
          <a:xfrm>
            <a:off x="6430033" y="497655"/>
            <a:ext cx="5091163" cy="3398352"/>
          </a:xfrm>
          <a:prstGeom prst="rect">
            <a:avLst/>
          </a:prstGeom>
        </p:spPr>
      </p:pic>
      <p:sp>
        <p:nvSpPr>
          <p:cNvPr id="3" name="Content Placeholder 2">
            <a:extLst>
              <a:ext uri="{FF2B5EF4-FFF2-40B4-BE49-F238E27FC236}">
                <a16:creationId xmlns:a16="http://schemas.microsoft.com/office/drawing/2014/main" id="{379675B1-9AA0-7D51-CB99-F06C8FD83DD9}"/>
              </a:ext>
            </a:extLst>
          </p:cNvPr>
          <p:cNvSpPr>
            <a:spLocks noGrp="1"/>
          </p:cNvSpPr>
          <p:nvPr>
            <p:ph idx="1"/>
          </p:nvPr>
        </p:nvSpPr>
        <p:spPr>
          <a:xfrm>
            <a:off x="6256865" y="4223657"/>
            <a:ext cx="5010691" cy="1922107"/>
          </a:xfrm>
        </p:spPr>
        <p:txBody>
          <a:bodyPr anchor="ctr">
            <a:normAutofit/>
          </a:bodyPr>
          <a:lstStyle/>
          <a:p>
            <a:r>
              <a:rPr lang="en-GB" sz="2400" dirty="0">
                <a:solidFill>
                  <a:schemeClr val="tx1">
                    <a:lumMod val="65000"/>
                  </a:schemeClr>
                </a:solidFill>
              </a:rPr>
              <a:t>Publicity and public relation: </a:t>
            </a:r>
            <a:r>
              <a:rPr lang="en-GB" dirty="0"/>
              <a:t>Sailor sponsors various events to build up good public relations. </a:t>
            </a:r>
            <a:endParaRPr lang="en-US" dirty="0"/>
          </a:p>
        </p:txBody>
      </p:sp>
    </p:spTree>
    <p:extLst>
      <p:ext uri="{BB962C8B-B14F-4D97-AF65-F5344CB8AC3E}">
        <p14:creationId xmlns:p14="http://schemas.microsoft.com/office/powerpoint/2010/main" val="2671138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47D97-1A63-4DD8-7BAA-640E65046FB4}"/>
              </a:ext>
            </a:extLst>
          </p:cNvPr>
          <p:cNvSpPr>
            <a:spLocks noGrp="1"/>
          </p:cNvSpPr>
          <p:nvPr>
            <p:ph type="title"/>
          </p:nvPr>
        </p:nvSpPr>
        <p:spPr/>
        <p:txBody>
          <a:bodyPr/>
          <a:lstStyle/>
          <a:p>
            <a:r>
              <a:rPr lang="en-US" sz="3600" dirty="0"/>
              <a:t>Marketing Mix</a:t>
            </a:r>
            <a:br>
              <a:rPr lang="en-US" sz="3600" dirty="0"/>
            </a:br>
            <a:r>
              <a:rPr lang="en-US" sz="3600" dirty="0"/>
              <a:t>Promotional Mix</a:t>
            </a:r>
            <a:endParaRPr lang="en-US" dirty="0"/>
          </a:p>
        </p:txBody>
      </p:sp>
      <p:sp>
        <p:nvSpPr>
          <p:cNvPr id="3" name="Content Placeholder 2">
            <a:extLst>
              <a:ext uri="{FF2B5EF4-FFF2-40B4-BE49-F238E27FC236}">
                <a16:creationId xmlns:a16="http://schemas.microsoft.com/office/drawing/2014/main" id="{E700A008-6A48-5180-CBF8-2FBBA2A59147}"/>
              </a:ext>
            </a:extLst>
          </p:cNvPr>
          <p:cNvSpPr>
            <a:spLocks noGrp="1"/>
          </p:cNvSpPr>
          <p:nvPr>
            <p:ph idx="1"/>
          </p:nvPr>
        </p:nvSpPr>
        <p:spPr>
          <a:xfrm>
            <a:off x="913794" y="2096064"/>
            <a:ext cx="10681857" cy="3827658"/>
          </a:xfrm>
        </p:spPr>
        <p:txBody>
          <a:bodyPr/>
          <a:lstStyle/>
          <a:p>
            <a:r>
              <a:rPr lang="en-GB" sz="2800" dirty="0">
                <a:solidFill>
                  <a:schemeClr val="tx1">
                    <a:lumMod val="65000"/>
                  </a:schemeClr>
                </a:solidFill>
              </a:rPr>
              <a:t>Electronic Promotion: </a:t>
            </a:r>
            <a:r>
              <a:rPr lang="en-GB" sz="2400" dirty="0"/>
              <a:t>We can see Sailor’s billboard beside the most common streets. Those who purchase products for once from Sailor, get a membership. Sailor inform update every single member through message.</a:t>
            </a:r>
          </a:p>
          <a:p>
            <a:r>
              <a:rPr lang="en-GB" sz="2800" dirty="0">
                <a:solidFill>
                  <a:schemeClr val="tx1">
                    <a:lumMod val="65000"/>
                  </a:schemeClr>
                </a:solidFill>
              </a:rPr>
              <a:t>Word of Mouth: </a:t>
            </a:r>
            <a:r>
              <a:rPr lang="en-GB" sz="2400" dirty="0"/>
              <a:t>Since Sailor's products are very good and quality, its reviews are also very good. Its customers always have a good reputation for it.</a:t>
            </a:r>
          </a:p>
          <a:p>
            <a:endParaRPr lang="en-US" dirty="0"/>
          </a:p>
        </p:txBody>
      </p:sp>
    </p:spTree>
    <p:extLst>
      <p:ext uri="{BB962C8B-B14F-4D97-AF65-F5344CB8AC3E}">
        <p14:creationId xmlns:p14="http://schemas.microsoft.com/office/powerpoint/2010/main" val="2787920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0FE9827-5D90-7345-5A10-675ADF4988A1}"/>
              </a:ext>
            </a:extLst>
          </p:cNvPr>
          <p:cNvSpPr/>
          <p:nvPr/>
        </p:nvSpPr>
        <p:spPr>
          <a:xfrm>
            <a:off x="5856857" y="2096064"/>
            <a:ext cx="4042518" cy="2939762"/>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BA1159-9C6E-ACDF-2204-3A5CDF8F85C7}"/>
              </a:ext>
            </a:extLst>
          </p:cNvPr>
          <p:cNvSpPr>
            <a:spLocks noGrp="1"/>
          </p:cNvSpPr>
          <p:nvPr>
            <p:ph type="title"/>
          </p:nvPr>
        </p:nvSpPr>
        <p:spPr/>
        <p:txBody>
          <a:bodyPr/>
          <a:lstStyle/>
          <a:p>
            <a:r>
              <a:rPr lang="en-US" sz="3200" b="1" dirty="0">
                <a:effectLst/>
                <a:ea typeface="Calibri" panose="020F0502020204030204" pitchFamily="34" charset="0"/>
                <a:cs typeface="Times New Roman" panose="02020603050405020304" pitchFamily="18" charset="0"/>
              </a:rPr>
              <a:t>SWOT Analysis for Sailor: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1E095BF2-D524-0EA7-8C10-6425EAE747E9}"/>
              </a:ext>
            </a:extLst>
          </p:cNvPr>
          <p:cNvSpPr>
            <a:spLocks noGrp="1"/>
          </p:cNvSpPr>
          <p:nvPr>
            <p:ph idx="1"/>
          </p:nvPr>
        </p:nvSpPr>
        <p:spPr>
          <a:xfrm>
            <a:off x="1483637" y="2135787"/>
            <a:ext cx="4042517" cy="2900039"/>
          </a:xfrm>
          <a:solidFill>
            <a:schemeClr val="tx2">
              <a:lumMod val="25000"/>
            </a:schemeClr>
          </a:solidFill>
        </p:spPr>
        <p:txBody>
          <a:bodyPr/>
          <a:lstStyle/>
          <a:p>
            <a:pPr marL="0" marR="0" indent="0" algn="just">
              <a:lnSpc>
                <a:spcPct val="150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1.Strength: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Unique and standard design.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Individual designer for different category.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Outlets in every division.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Content Placeholder 2">
            <a:extLst>
              <a:ext uri="{FF2B5EF4-FFF2-40B4-BE49-F238E27FC236}">
                <a16:creationId xmlns:a16="http://schemas.microsoft.com/office/drawing/2014/main" id="{4CEE9EA5-C851-45B5-4B7F-8EDCB1EF0033}"/>
              </a:ext>
            </a:extLst>
          </p:cNvPr>
          <p:cNvSpPr txBox="1">
            <a:spLocks/>
          </p:cNvSpPr>
          <p:nvPr/>
        </p:nvSpPr>
        <p:spPr>
          <a:xfrm>
            <a:off x="6163561" y="2096064"/>
            <a:ext cx="3923248" cy="282601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endParaRPr lang="en-US" dirty="0"/>
          </a:p>
        </p:txBody>
      </p:sp>
      <p:sp>
        <p:nvSpPr>
          <p:cNvPr id="7" name="TextBox 6">
            <a:extLst>
              <a:ext uri="{FF2B5EF4-FFF2-40B4-BE49-F238E27FC236}">
                <a16:creationId xmlns:a16="http://schemas.microsoft.com/office/drawing/2014/main" id="{B7CB7A82-4F8A-2909-5173-79B89341C46C}"/>
              </a:ext>
            </a:extLst>
          </p:cNvPr>
          <p:cNvSpPr txBox="1"/>
          <p:nvPr/>
        </p:nvSpPr>
        <p:spPr>
          <a:xfrm>
            <a:off x="6321287" y="2135787"/>
            <a:ext cx="3458817" cy="2315377"/>
          </a:xfrm>
          <a:prstGeom prst="rect">
            <a:avLst/>
          </a:prstGeom>
          <a:noFill/>
        </p:spPr>
        <p:txBody>
          <a:bodyPr wrap="square">
            <a:spAutoFit/>
          </a:bodyPr>
          <a:lstStyle/>
          <a:p>
            <a:pPr marL="0" marR="0" algn="just">
              <a:lnSpc>
                <a:spcPct val="150000"/>
              </a:lnSpc>
              <a:spcBef>
                <a:spcPts val="0"/>
              </a:spcBef>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2.</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Weakness: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Buys raw materials from others.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Manufactures some products from China.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53694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8738F7-63B8-5AA9-A318-0BDC0407B418}"/>
              </a:ext>
            </a:extLst>
          </p:cNvPr>
          <p:cNvSpPr/>
          <p:nvPr/>
        </p:nvSpPr>
        <p:spPr>
          <a:xfrm>
            <a:off x="6202017" y="1709529"/>
            <a:ext cx="4280452" cy="371060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8EB4399-4059-4DE5-BE44-A7ED01FB640B}"/>
              </a:ext>
            </a:extLst>
          </p:cNvPr>
          <p:cNvSpPr/>
          <p:nvPr/>
        </p:nvSpPr>
        <p:spPr>
          <a:xfrm>
            <a:off x="1285460" y="1709530"/>
            <a:ext cx="4379843" cy="371060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40A1D7-ABED-307E-87D4-496C4D794FAD}"/>
              </a:ext>
            </a:extLst>
          </p:cNvPr>
          <p:cNvSpPr>
            <a:spLocks noGrp="1"/>
          </p:cNvSpPr>
          <p:nvPr>
            <p:ph idx="1"/>
          </p:nvPr>
        </p:nvSpPr>
        <p:spPr>
          <a:xfrm>
            <a:off x="1600047" y="1988381"/>
            <a:ext cx="3750667" cy="2881238"/>
          </a:xfrm>
        </p:spPr>
        <p:txBody>
          <a:bodyPr>
            <a:normAutofit fontScale="92500"/>
          </a:bodyPr>
          <a:lstStyle/>
          <a:p>
            <a:pPr marL="0" marR="0" indent="0" algn="just">
              <a:lnSpc>
                <a:spcPct val="150000"/>
              </a:lnSpc>
              <a:spcBef>
                <a:spcPts val="0"/>
              </a:spcBef>
              <a:spcAft>
                <a:spcPts val="800"/>
              </a:spcAft>
              <a:buNone/>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3.Opportunity:</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Different festivals and occasions.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Sells some Accessories.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Upcoming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days</a:t>
            </a:r>
            <a:r>
              <a:rPr lang="en-US" dirty="0">
                <a:effectLst/>
                <a:latin typeface="Times New Roman" panose="02020603050405020304" pitchFamily="18" charset="0"/>
                <a:ea typeface="Calibri" panose="020F0502020204030204" pitchFamily="34" charset="0"/>
                <a:cs typeface="Times New Roman" panose="02020603050405020304" pitchFamily="18" charset="0"/>
              </a:rPr>
              <a:t> planning to open outlets in foreign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5" name="TextBox 4">
            <a:extLst>
              <a:ext uri="{FF2B5EF4-FFF2-40B4-BE49-F238E27FC236}">
                <a16:creationId xmlns:a16="http://schemas.microsoft.com/office/drawing/2014/main" id="{C7658F2E-620A-7D3E-E8A0-AE9EDD244482}"/>
              </a:ext>
            </a:extLst>
          </p:cNvPr>
          <p:cNvSpPr txBox="1"/>
          <p:nvPr/>
        </p:nvSpPr>
        <p:spPr>
          <a:xfrm>
            <a:off x="6453808" y="2029804"/>
            <a:ext cx="3578087" cy="2241255"/>
          </a:xfrm>
          <a:prstGeom prst="rect">
            <a:avLst/>
          </a:prstGeom>
          <a:noFill/>
        </p:spPr>
        <p:txBody>
          <a:bodyPr wrap="square">
            <a:spAutoFit/>
          </a:bodyPr>
          <a:lstStyle/>
          <a:p>
            <a:pPr marL="0" marR="0" algn="just">
              <a:lnSpc>
                <a:spcPct val="150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4.Threads: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Price war with competitors.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Pandemics.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Accessories manufacturing cost.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5599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7AED43A-81E3-4707-8AA5-A203907A5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6113"/>
            <a:ext cx="12199609" cy="6870227"/>
          </a:xfrm>
          <a:prstGeom prst="rect">
            <a:avLst/>
          </a:prstGeom>
          <a:solidFill>
            <a:schemeClr val="bg1">
              <a:lumMod val="75000"/>
              <a:lumOff val="25000"/>
            </a:scheme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98D97D7A-70C0-4C4C-A49E-3E4715662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226"/>
            <a:ext cx="4059080" cy="6845774"/>
          </a:xfrm>
          <a:prstGeom prst="rect">
            <a:avLst/>
          </a:prstGeom>
          <a:solidFill>
            <a:schemeClr val="bg1">
              <a:lumMod val="85000"/>
              <a:lumOff val="15000"/>
            </a:schemeClr>
          </a:solidFill>
          <a:ln w="38100" cap="sq">
            <a:noFill/>
            <a:miter lim="800000"/>
          </a:ln>
          <a:effectLst/>
          <a:scene3d>
            <a:camera prst="orthographicFront"/>
            <a:lightRig rig="twoPt" dir="t">
              <a:rot lat="0" lon="0" rev="7200000"/>
            </a:lightRig>
          </a:scene3d>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8E943D-ADDC-97F6-8DD9-BE9D9E2A71A2}"/>
              </a:ext>
            </a:extLst>
          </p:cNvPr>
          <p:cNvSpPr>
            <a:spLocks noGrp="1"/>
          </p:cNvSpPr>
          <p:nvPr>
            <p:ph type="title"/>
          </p:nvPr>
        </p:nvSpPr>
        <p:spPr>
          <a:xfrm>
            <a:off x="651077" y="1162613"/>
            <a:ext cx="3408003" cy="4532775"/>
          </a:xfrm>
        </p:spPr>
        <p:txBody>
          <a:bodyPr>
            <a:normAutofit/>
          </a:bodyPr>
          <a:lstStyle/>
          <a:p>
            <a:pPr algn="l"/>
            <a:r>
              <a:rPr lang="en-US" sz="2400" dirty="0"/>
              <a:t>Recommendation</a:t>
            </a:r>
          </a:p>
        </p:txBody>
      </p:sp>
      <p:sp>
        <p:nvSpPr>
          <p:cNvPr id="12" name="Rectangle 11">
            <a:extLst>
              <a:ext uri="{FF2B5EF4-FFF2-40B4-BE49-F238E27FC236}">
                <a16:creationId xmlns:a16="http://schemas.microsoft.com/office/drawing/2014/main" id="{98C17B38-9174-4965-BABA-C9C1C6F3D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2227"/>
            <a:ext cx="651076" cy="6845774"/>
          </a:xfrm>
          <a:prstGeom prst="rect">
            <a:avLst/>
          </a:prstGeom>
          <a:solidFill>
            <a:schemeClr val="bg1">
              <a:lumMod val="95000"/>
              <a:lumOff val="5000"/>
            </a:schemeClr>
          </a:solidFill>
          <a:ln w="38100" cap="sq">
            <a:noFill/>
            <a:miter lim="800000"/>
          </a:ln>
          <a:effectLst/>
          <a:scene3d>
            <a:camera prst="orthographicFront"/>
            <a:lightRig rig="twoPt" dir="t">
              <a:rot lat="0" lon="0" rev="7200000"/>
            </a:lightRig>
          </a:scene3d>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6007FC-CBF8-8B39-D117-6F6406D34AA8}"/>
              </a:ext>
            </a:extLst>
          </p:cNvPr>
          <p:cNvSpPr>
            <a:spLocks noGrp="1"/>
          </p:cNvSpPr>
          <p:nvPr>
            <p:ph idx="1"/>
          </p:nvPr>
        </p:nvSpPr>
        <p:spPr>
          <a:xfrm>
            <a:off x="4401673" y="1427656"/>
            <a:ext cx="6516645" cy="4532776"/>
          </a:xfrm>
        </p:spPr>
        <p:txBody>
          <a:bodyPr anchor="ctr">
            <a:normAutofit/>
          </a:bodyPr>
          <a:lstStyle/>
          <a:p>
            <a:r>
              <a:rPr lang="en-GB" dirty="0"/>
              <a:t>Introduce club marketing program</a:t>
            </a:r>
          </a:p>
          <a:p>
            <a:r>
              <a:rPr lang="en-GB" dirty="0"/>
              <a:t>Add Saree as their new product</a:t>
            </a:r>
          </a:p>
          <a:p>
            <a:r>
              <a:rPr lang="en-GB" dirty="0"/>
              <a:t>Establish an outlet in Mymensingh</a:t>
            </a:r>
          </a:p>
          <a:p>
            <a:r>
              <a:rPr lang="en-GB" dirty="0"/>
              <a:t>Produce their own raw materials</a:t>
            </a:r>
          </a:p>
          <a:p>
            <a:r>
              <a:rPr lang="en-GB" dirty="0"/>
              <a:t>Bring the machineries and manufacture products in Bangladesh</a:t>
            </a:r>
          </a:p>
          <a:p>
            <a:endParaRPr lang="en-US" sz="1600" dirty="0"/>
          </a:p>
        </p:txBody>
      </p:sp>
    </p:spTree>
    <p:extLst>
      <p:ext uri="{BB962C8B-B14F-4D97-AF65-F5344CB8AC3E}">
        <p14:creationId xmlns:p14="http://schemas.microsoft.com/office/powerpoint/2010/main" val="1258519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5B36D43-160A-4459-A18F-4471E7926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C17B38-9174-4965-BABA-C9C1C6F3D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604933"/>
          </a:xfrm>
          <a:prstGeom prst="rect">
            <a:avLst/>
          </a:prstGeom>
          <a:solidFill>
            <a:srgbClr val="262626"/>
          </a:solidFill>
          <a:ln w="38100" cap="sq">
            <a:noFill/>
            <a:miter lim="800000"/>
          </a:ln>
          <a:effectLst>
            <a:outerShdw blurRad="54991" dist="17780" dir="5400000" algn="t" rotWithShape="0">
              <a:prstClr val="black">
                <a:alpha val="40000"/>
              </a:prstClr>
            </a:outerShdw>
          </a:effectLst>
          <a:scene3d>
            <a:camera prst="orthographicFront"/>
            <a:lightRig rig="twoPt" dir="t">
              <a:rot lat="0" lon="0" rev="7200000"/>
            </a:lightRig>
          </a:scene3d>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22607A-47F6-0AAE-1F00-FEB7E07823A0}"/>
              </a:ext>
            </a:extLst>
          </p:cNvPr>
          <p:cNvSpPr>
            <a:spLocks noGrp="1"/>
          </p:cNvSpPr>
          <p:nvPr>
            <p:ph type="title"/>
          </p:nvPr>
        </p:nvSpPr>
        <p:spPr>
          <a:xfrm>
            <a:off x="1153886" y="1347216"/>
            <a:ext cx="3166532" cy="4163569"/>
          </a:xfrm>
        </p:spPr>
        <p:txBody>
          <a:bodyPr anchor="ctr">
            <a:normAutofit/>
          </a:bodyPr>
          <a:lstStyle/>
          <a:p>
            <a:r>
              <a:rPr lang="en-US" sz="2400" dirty="0">
                <a:solidFill>
                  <a:srgbClr val="FFFFFF"/>
                </a:solidFill>
              </a:rPr>
              <a:t>Conclusion</a:t>
            </a:r>
          </a:p>
        </p:txBody>
      </p:sp>
      <p:cxnSp>
        <p:nvCxnSpPr>
          <p:cNvPr id="12" name="Straight Connector 11">
            <a:extLst>
              <a:ext uri="{FF2B5EF4-FFF2-40B4-BE49-F238E27FC236}">
                <a16:creationId xmlns:a16="http://schemas.microsoft.com/office/drawing/2014/main" id="{A1865F92-5D70-4CFC-A515-E5AD0F55F8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79171"/>
            <a:ext cx="0" cy="2699658"/>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4FDD91A-2251-B1D9-71DF-B3656924C7C4}"/>
              </a:ext>
            </a:extLst>
          </p:cNvPr>
          <p:cNvSpPr>
            <a:spLocks noGrp="1"/>
          </p:cNvSpPr>
          <p:nvPr>
            <p:ph idx="1"/>
          </p:nvPr>
        </p:nvSpPr>
        <p:spPr>
          <a:xfrm>
            <a:off x="5004641" y="1347216"/>
            <a:ext cx="5900425" cy="4163569"/>
          </a:xfrm>
        </p:spPr>
        <p:txBody>
          <a:bodyPr anchor="ctr">
            <a:normAutofit/>
          </a:bodyPr>
          <a:lstStyle/>
          <a:p>
            <a:r>
              <a:rPr lang="en-GB" dirty="0">
                <a:solidFill>
                  <a:srgbClr val="FFFFFF"/>
                </a:solidFill>
              </a:rPr>
              <a:t>Keep up with their competitors and keep producing good quality products.</a:t>
            </a:r>
          </a:p>
          <a:p>
            <a:r>
              <a:rPr lang="en-GB" dirty="0">
                <a:solidFill>
                  <a:srgbClr val="FFFFFF"/>
                </a:solidFill>
              </a:rPr>
              <a:t>Be creative with new products and services. </a:t>
            </a:r>
          </a:p>
          <a:p>
            <a:r>
              <a:rPr lang="en-GB" dirty="0">
                <a:solidFill>
                  <a:srgbClr val="FFFFFF"/>
                </a:solidFill>
              </a:rPr>
              <a:t>Look for a chance of improvement of the existing products and services. </a:t>
            </a:r>
          </a:p>
          <a:p>
            <a:endParaRPr lang="en-US" sz="1400" dirty="0">
              <a:solidFill>
                <a:srgbClr val="FFFFFF"/>
              </a:solidFill>
            </a:endParaRPr>
          </a:p>
        </p:txBody>
      </p:sp>
    </p:spTree>
    <p:extLst>
      <p:ext uri="{BB962C8B-B14F-4D97-AF65-F5344CB8AC3E}">
        <p14:creationId xmlns:p14="http://schemas.microsoft.com/office/powerpoint/2010/main" val="2245530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22" name="Picture 13" descr="Aerial view of a highway near the ocean">
            <a:extLst>
              <a:ext uri="{FF2B5EF4-FFF2-40B4-BE49-F238E27FC236}">
                <a16:creationId xmlns:a16="http://schemas.microsoft.com/office/drawing/2014/main" id="{D3B7DA2E-8D00-582A-2C2B-EB39A4131BCE}"/>
              </a:ext>
            </a:extLst>
          </p:cNvPr>
          <p:cNvPicPr>
            <a:picLocks noChangeAspect="1"/>
          </p:cNvPicPr>
          <p:nvPr/>
        </p:nvPicPr>
        <p:blipFill rotWithShape="1">
          <a:blip r:embed="rId3"/>
          <a:srcRect t="5869" b="19153"/>
          <a:stretch/>
        </p:blipFill>
        <p:spPr>
          <a:xfrm>
            <a:off x="20" y="10"/>
            <a:ext cx="12191980" cy="6857990"/>
          </a:xfrm>
          <a:prstGeom prst="rect">
            <a:avLst/>
          </a:prstGeom>
        </p:spPr>
      </p:pic>
      <p:sp>
        <p:nvSpPr>
          <p:cNvPr id="28" name="Rectangle 27">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04B56-6432-3243-3A9C-F8D80EA04766}"/>
              </a:ext>
            </a:extLst>
          </p:cNvPr>
          <p:cNvSpPr>
            <a:spLocks noGrp="1"/>
          </p:cNvSpPr>
          <p:nvPr>
            <p:ph type="title"/>
          </p:nvPr>
        </p:nvSpPr>
        <p:spPr>
          <a:xfrm>
            <a:off x="1754295" y="2831893"/>
            <a:ext cx="9001462" cy="2387600"/>
          </a:xfrm>
        </p:spPr>
        <p:txBody>
          <a:bodyPr vert="horz" lIns="91440" tIns="45720" rIns="91440" bIns="45720" rtlCol="0" anchor="b">
            <a:noAutofit/>
          </a:bodyPr>
          <a:lstStyle/>
          <a:p>
            <a:r>
              <a:rPr lang="en-US" sz="9600" dirty="0">
                <a:solidFill>
                  <a:schemeClr val="bg1"/>
                </a:solidFill>
              </a:rPr>
              <a:t>Thank YOU</a:t>
            </a:r>
          </a:p>
        </p:txBody>
      </p:sp>
    </p:spTree>
    <p:extLst>
      <p:ext uri="{BB962C8B-B14F-4D97-AF65-F5344CB8AC3E}">
        <p14:creationId xmlns:p14="http://schemas.microsoft.com/office/powerpoint/2010/main" val="1087460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20" name="TextBox 3">
            <a:extLst>
              <a:ext uri="{FF2B5EF4-FFF2-40B4-BE49-F238E27FC236}">
                <a16:creationId xmlns:a16="http://schemas.microsoft.com/office/drawing/2014/main" id="{BF21F61A-83C1-5EFC-A58A-C6A372B62D64}"/>
              </a:ext>
            </a:extLst>
          </p:cNvPr>
          <p:cNvGraphicFramePr/>
          <p:nvPr>
            <p:extLst>
              <p:ext uri="{D42A27DB-BD31-4B8C-83A1-F6EECF244321}">
                <p14:modId xmlns:p14="http://schemas.microsoft.com/office/powerpoint/2010/main" val="1452105620"/>
              </p:ext>
            </p:extLst>
          </p:nvPr>
        </p:nvGraphicFramePr>
        <p:xfrm>
          <a:off x="759656" y="960553"/>
          <a:ext cx="10677378" cy="5482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Business Growth outline">
            <a:extLst>
              <a:ext uri="{FF2B5EF4-FFF2-40B4-BE49-F238E27FC236}">
                <a16:creationId xmlns:a16="http://schemas.microsoft.com/office/drawing/2014/main" id="{404CADCB-DEDC-9B09-B653-7396BA09A1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4263" y="155916"/>
            <a:ext cx="1113693" cy="1113693"/>
          </a:xfrm>
          <a:prstGeom prst="rect">
            <a:avLst/>
          </a:prstGeom>
        </p:spPr>
      </p:pic>
    </p:spTree>
    <p:extLst>
      <p:ext uri="{BB962C8B-B14F-4D97-AF65-F5344CB8AC3E}">
        <p14:creationId xmlns:p14="http://schemas.microsoft.com/office/powerpoint/2010/main" val="1410660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0F7D2864-375E-2431-FEFA-DFFD600FCB82}"/>
              </a:ext>
            </a:extLst>
          </p:cNvPr>
          <p:cNvPicPr>
            <a:picLocks noChangeAspect="1"/>
          </p:cNvPicPr>
          <p:nvPr/>
        </p:nvPicPr>
        <p:blipFill rotWithShape="1">
          <a:blip r:embed="rId3">
            <a:alphaModFix amt="35000"/>
            <a:grayscl/>
          </a:blip>
          <a:srcRect t="4553" b="20447"/>
          <a:stretch/>
        </p:blipFill>
        <p:spPr>
          <a:xfrm>
            <a:off x="20" y="10"/>
            <a:ext cx="12191980" cy="6857990"/>
          </a:xfrm>
          <a:prstGeom prst="rect">
            <a:avLst/>
          </a:prstGeom>
        </p:spPr>
      </p:pic>
      <p:sp>
        <p:nvSpPr>
          <p:cNvPr id="14"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D8FF908F-2281-0C59-C5E0-CED1F508200A}"/>
              </a:ext>
            </a:extLst>
          </p:cNvPr>
          <p:cNvSpPr>
            <a:spLocks noGrp="1"/>
          </p:cNvSpPr>
          <p:nvPr>
            <p:ph type="title"/>
          </p:nvPr>
        </p:nvSpPr>
        <p:spPr>
          <a:xfrm>
            <a:off x="1806285" y="140677"/>
            <a:ext cx="8885162" cy="1758461"/>
          </a:xfrm>
        </p:spPr>
        <p:txBody>
          <a:bodyPr vert="horz" lIns="91440" tIns="45720" rIns="91440" bIns="45720" rtlCol="0" anchor="b">
            <a:normAutofit/>
          </a:bodyPr>
          <a:lstStyle/>
          <a:p>
            <a:r>
              <a:rPr lang="en-US" sz="4800" dirty="0">
                <a:latin typeface="Algerian" panose="04020705040A02060702" pitchFamily="82" charset="0"/>
              </a:rPr>
              <a:t>Introduction and overview</a:t>
            </a:r>
            <a:br>
              <a:rPr lang="en-US" sz="4800" dirty="0"/>
            </a:br>
            <a:endParaRPr lang="en-US" sz="4800" dirty="0"/>
          </a:p>
        </p:txBody>
      </p:sp>
      <p:pic>
        <p:nvPicPr>
          <p:cNvPr id="1027" name="Picture 1">
            <a:extLst>
              <a:ext uri="{FF2B5EF4-FFF2-40B4-BE49-F238E27FC236}">
                <a16:creationId xmlns:a16="http://schemas.microsoft.com/office/drawing/2014/main" id="{7F3A4CF4-A849-2E04-8E58-32E70EA859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2877" y="2971739"/>
            <a:ext cx="2879605" cy="1560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9" name="TextBox 3">
            <a:extLst>
              <a:ext uri="{FF2B5EF4-FFF2-40B4-BE49-F238E27FC236}">
                <a16:creationId xmlns:a16="http://schemas.microsoft.com/office/drawing/2014/main" id="{970AD926-89B9-53EA-F6EC-A0D4EF9E9F6C}"/>
              </a:ext>
            </a:extLst>
          </p:cNvPr>
          <p:cNvGraphicFramePr/>
          <p:nvPr>
            <p:extLst>
              <p:ext uri="{D42A27DB-BD31-4B8C-83A1-F6EECF244321}">
                <p14:modId xmlns:p14="http://schemas.microsoft.com/office/powerpoint/2010/main" val="2901663"/>
              </p:ext>
            </p:extLst>
          </p:nvPr>
        </p:nvGraphicFramePr>
        <p:xfrm>
          <a:off x="305732" y="1762539"/>
          <a:ext cx="8321433" cy="43467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91018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0F7D2864-375E-2431-FEFA-DFFD600FCB82}"/>
              </a:ext>
            </a:extLst>
          </p:cNvPr>
          <p:cNvPicPr>
            <a:picLocks noChangeAspect="1"/>
          </p:cNvPicPr>
          <p:nvPr/>
        </p:nvPicPr>
        <p:blipFill rotWithShape="1">
          <a:blip r:embed="rId3">
            <a:alphaModFix amt="35000"/>
            <a:grayscl/>
          </a:blip>
          <a:srcRect t="4553" b="20447"/>
          <a:stretch/>
        </p:blipFill>
        <p:spPr>
          <a:xfrm>
            <a:off x="-119269" y="10"/>
            <a:ext cx="12191980" cy="6857990"/>
          </a:xfrm>
          <a:prstGeom prst="rect">
            <a:avLst/>
          </a:prstGeom>
        </p:spPr>
      </p:pic>
      <p:sp>
        <p:nvSpPr>
          <p:cNvPr id="14"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D8FF908F-2281-0C59-C5E0-CED1F508200A}"/>
              </a:ext>
            </a:extLst>
          </p:cNvPr>
          <p:cNvSpPr>
            <a:spLocks noGrp="1"/>
          </p:cNvSpPr>
          <p:nvPr>
            <p:ph type="title"/>
          </p:nvPr>
        </p:nvSpPr>
        <p:spPr>
          <a:xfrm>
            <a:off x="1806285" y="140677"/>
            <a:ext cx="8885162" cy="1758461"/>
          </a:xfrm>
        </p:spPr>
        <p:txBody>
          <a:bodyPr vert="horz" lIns="91440" tIns="45720" rIns="91440" bIns="45720" rtlCol="0" anchor="b">
            <a:normAutofit/>
          </a:bodyPr>
          <a:lstStyle/>
          <a:p>
            <a:r>
              <a:rPr lang="en-US" sz="4800" dirty="0">
                <a:latin typeface="Algerian" panose="04020705040A02060702" pitchFamily="82" charset="0"/>
              </a:rPr>
              <a:t>Introduction and overview</a:t>
            </a:r>
            <a:br>
              <a:rPr lang="en-US" sz="4800" dirty="0"/>
            </a:br>
            <a:endParaRPr lang="en-US" sz="4800" dirty="0"/>
          </a:p>
        </p:txBody>
      </p:sp>
      <p:graphicFrame>
        <p:nvGraphicFramePr>
          <p:cNvPr id="1029" name="TextBox 3">
            <a:extLst>
              <a:ext uri="{FF2B5EF4-FFF2-40B4-BE49-F238E27FC236}">
                <a16:creationId xmlns:a16="http://schemas.microsoft.com/office/drawing/2014/main" id="{970AD926-89B9-53EA-F6EC-A0D4EF9E9F6C}"/>
              </a:ext>
            </a:extLst>
          </p:cNvPr>
          <p:cNvGraphicFramePr/>
          <p:nvPr>
            <p:extLst>
              <p:ext uri="{D42A27DB-BD31-4B8C-83A1-F6EECF244321}">
                <p14:modId xmlns:p14="http://schemas.microsoft.com/office/powerpoint/2010/main" val="1474065207"/>
              </p:ext>
            </p:extLst>
          </p:nvPr>
        </p:nvGraphicFramePr>
        <p:xfrm>
          <a:off x="477078" y="1696278"/>
          <a:ext cx="7673212" cy="4280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a:extLst>
              <a:ext uri="{FF2B5EF4-FFF2-40B4-BE49-F238E27FC236}">
                <a16:creationId xmlns:a16="http://schemas.microsoft.com/office/drawing/2014/main" id="{5AD037C0-BC71-A091-B04A-283F71FFECF2}"/>
              </a:ext>
            </a:extLst>
          </p:cNvPr>
          <p:cNvSpPr>
            <a:spLocks noChangeArrowheads="1"/>
          </p:cNvSpPr>
          <p:nvPr/>
        </p:nvSpPr>
        <p:spPr bwMode="auto">
          <a:xfrm>
            <a:off x="-119269" y="-14067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2">
            <a:extLst>
              <a:ext uri="{FF2B5EF4-FFF2-40B4-BE49-F238E27FC236}">
                <a16:creationId xmlns:a16="http://schemas.microsoft.com/office/drawing/2014/main" id="{81F29A91-3AC8-4D2E-7D95-B38E628C06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61168" y="2977915"/>
            <a:ext cx="3153754" cy="1624660"/>
          </a:xfrm>
          <a:prstGeom prst="rect">
            <a:avLst/>
          </a:prstGeom>
          <a:noFill/>
          <a:ln w="57150">
            <a:solidFill>
              <a:schemeClr val="accent2">
                <a:lumMod val="20000"/>
                <a:lumOff val="8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578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FBA67F-0D4D-4C2E-A1D7-82D080A4B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F8D22-8DBC-5A2F-2E20-9DDD2168799A}"/>
              </a:ext>
            </a:extLst>
          </p:cNvPr>
          <p:cNvSpPr>
            <a:spLocks noGrp="1"/>
          </p:cNvSpPr>
          <p:nvPr>
            <p:ph type="title"/>
          </p:nvPr>
        </p:nvSpPr>
        <p:spPr>
          <a:xfrm>
            <a:off x="913795" y="609600"/>
            <a:ext cx="10353761" cy="1326321"/>
          </a:xfrm>
        </p:spPr>
        <p:txBody>
          <a:bodyPr>
            <a:normAutofit/>
          </a:bodyPr>
          <a:lstStyle/>
          <a:p>
            <a:r>
              <a:rPr lang="en-US"/>
              <a:t>Organizational Profile:</a:t>
            </a:r>
            <a:endParaRPr lang="en-US" dirty="0"/>
          </a:p>
        </p:txBody>
      </p:sp>
      <p:sp>
        <p:nvSpPr>
          <p:cNvPr id="10" name="Rectangle 9">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C0EF2EC2-EA1B-35F7-EFD8-7D2EB2EC05FF}"/>
              </a:ext>
            </a:extLst>
          </p:cNvPr>
          <p:cNvSpPr>
            <a:spLocks noGrp="1"/>
          </p:cNvSpPr>
          <p:nvPr>
            <p:ph idx="1"/>
          </p:nvPr>
        </p:nvSpPr>
        <p:spPr>
          <a:xfrm>
            <a:off x="1466850" y="2463800"/>
            <a:ext cx="9247652" cy="3327400"/>
          </a:xfrm>
        </p:spPr>
        <p:txBody>
          <a:bodyPr>
            <a:normAutofit fontScale="92500" lnSpcReduction="10000"/>
          </a:bodyPr>
          <a:lstStyle/>
          <a:p>
            <a:pPr marL="0" indent="0">
              <a:lnSpc>
                <a:spcPct val="110000"/>
              </a:lnSpc>
              <a:buNone/>
            </a:pPr>
            <a:r>
              <a:rPr lang="en-GB" sz="3900" dirty="0"/>
              <a:t>History :</a:t>
            </a:r>
          </a:p>
          <a:p>
            <a:pPr marL="342900" marR="0" lvl="0" indent="-342900">
              <a:lnSpc>
                <a:spcPct val="110000"/>
              </a:lnSpc>
              <a:spcBef>
                <a:spcPts val="0"/>
              </a:spcBef>
              <a:spcAft>
                <a:spcPts val="0"/>
              </a:spcAft>
              <a:buFont typeface="Arial" panose="020B0604020202020204" pitchFamily="34" charset="0"/>
              <a:buChar char="●"/>
            </a:pPr>
            <a:r>
              <a:rPr lang="en-US" sz="2400" u="none" strike="noStrike" dirty="0">
                <a:effectLst/>
                <a:latin typeface="+mj-lt"/>
                <a:ea typeface="Times New Roman" panose="02020603050405020304" pitchFamily="18" charset="0"/>
              </a:rPr>
              <a:t>In 1994 Epyllion established itself as a readymade garments manufacturer.</a:t>
            </a:r>
            <a:endParaRPr lang="en-US" sz="2400" u="none" strike="noStrike" dirty="0">
              <a:effectLst/>
              <a:latin typeface="+mj-lt"/>
              <a:ea typeface="Arial" panose="020B0604020202020204" pitchFamily="34" charset="0"/>
            </a:endParaRPr>
          </a:p>
          <a:p>
            <a:pPr marL="342900" marR="0" lvl="0" indent="-342900">
              <a:lnSpc>
                <a:spcPct val="110000"/>
              </a:lnSpc>
              <a:spcBef>
                <a:spcPts val="0"/>
              </a:spcBef>
              <a:spcAft>
                <a:spcPts val="0"/>
              </a:spcAft>
              <a:buFont typeface="Arial" panose="020B0604020202020204" pitchFamily="34" charset="0"/>
              <a:buChar char="●"/>
            </a:pPr>
            <a:r>
              <a:rPr lang="en-US" sz="2400" u="none" strike="noStrike" dirty="0">
                <a:effectLst/>
                <a:latin typeface="+mj-lt"/>
                <a:ea typeface="Times New Roman" panose="02020603050405020304" pitchFamily="18" charset="0"/>
              </a:rPr>
              <a:t>Starting workforce was 200.</a:t>
            </a:r>
            <a:endParaRPr lang="en-US" sz="2400" u="none" strike="noStrike" dirty="0">
              <a:effectLst/>
              <a:latin typeface="+mj-lt"/>
              <a:ea typeface="Arial" panose="020B0604020202020204" pitchFamily="34" charset="0"/>
            </a:endParaRPr>
          </a:p>
          <a:p>
            <a:pPr marL="342900" marR="0" lvl="0" indent="-342900">
              <a:lnSpc>
                <a:spcPct val="110000"/>
              </a:lnSpc>
              <a:spcBef>
                <a:spcPts val="0"/>
              </a:spcBef>
              <a:spcAft>
                <a:spcPts val="0"/>
              </a:spcAft>
              <a:buFont typeface="Arial" panose="020B0604020202020204" pitchFamily="34" charset="0"/>
              <a:buChar char="●"/>
            </a:pPr>
            <a:r>
              <a:rPr lang="en-US" sz="2400" u="none" strike="noStrike" dirty="0">
                <a:effectLst/>
                <a:latin typeface="+mj-lt"/>
                <a:ea typeface="Times New Roman" panose="02020603050405020304" pitchFamily="18" charset="0"/>
              </a:rPr>
              <a:t>Units are located at Mirpur , Gazipur and Narayanganj.</a:t>
            </a:r>
            <a:endParaRPr lang="en-US" sz="2400" u="none" strike="noStrike" dirty="0">
              <a:effectLst/>
              <a:latin typeface="+mj-lt"/>
              <a:ea typeface="Arial" panose="020B0604020202020204" pitchFamily="34" charset="0"/>
            </a:endParaRPr>
          </a:p>
          <a:p>
            <a:pPr marL="342900" marR="0" lvl="0" indent="-342900">
              <a:lnSpc>
                <a:spcPct val="110000"/>
              </a:lnSpc>
              <a:spcBef>
                <a:spcPts val="0"/>
              </a:spcBef>
              <a:spcAft>
                <a:spcPts val="0"/>
              </a:spcAft>
              <a:buFont typeface="Arial" panose="020B0604020202020204" pitchFamily="34" charset="0"/>
              <a:buChar char="●"/>
            </a:pPr>
            <a:r>
              <a:rPr lang="en-US" sz="2400" u="none" strike="noStrike" dirty="0">
                <a:effectLst/>
                <a:latin typeface="+mj-lt"/>
                <a:ea typeface="Times New Roman" panose="02020603050405020304" pitchFamily="18" charset="0"/>
              </a:rPr>
              <a:t>Major exporting countries are the USA, Africa , Europe etc.</a:t>
            </a:r>
            <a:endParaRPr lang="en-US" sz="2400" u="none" strike="noStrike" dirty="0">
              <a:effectLst/>
              <a:latin typeface="+mj-lt"/>
              <a:ea typeface="Arial" panose="020B0604020202020204" pitchFamily="34" charset="0"/>
            </a:endParaRPr>
          </a:p>
          <a:p>
            <a:pPr marL="342900" marR="0" lvl="0" indent="-342900">
              <a:lnSpc>
                <a:spcPct val="110000"/>
              </a:lnSpc>
              <a:spcBef>
                <a:spcPts val="0"/>
              </a:spcBef>
              <a:spcAft>
                <a:spcPts val="0"/>
              </a:spcAft>
              <a:buFont typeface="Arial" panose="020B0604020202020204" pitchFamily="34" charset="0"/>
              <a:buChar char="●"/>
            </a:pPr>
            <a:r>
              <a:rPr lang="en-US" sz="2400" u="none" strike="noStrike" dirty="0">
                <a:effectLst/>
                <a:latin typeface="+mj-lt"/>
                <a:ea typeface="Times New Roman" panose="02020603050405020304" pitchFamily="18" charset="0"/>
              </a:rPr>
              <a:t>Started with 2 sewing lines.</a:t>
            </a:r>
            <a:endParaRPr lang="en-US" sz="2400" u="none" strike="noStrike" dirty="0">
              <a:effectLst/>
              <a:latin typeface="+mj-lt"/>
              <a:ea typeface="Arial" panose="020B0604020202020204" pitchFamily="34" charset="0"/>
            </a:endParaRPr>
          </a:p>
          <a:p>
            <a:pPr marL="342900" marR="0" lvl="0" indent="-342900">
              <a:lnSpc>
                <a:spcPct val="110000"/>
              </a:lnSpc>
              <a:spcBef>
                <a:spcPts val="0"/>
              </a:spcBef>
              <a:spcAft>
                <a:spcPts val="0"/>
              </a:spcAft>
              <a:buFont typeface="Arial" panose="020B0604020202020204" pitchFamily="34" charset="0"/>
              <a:buChar char="●"/>
            </a:pPr>
            <a:r>
              <a:rPr lang="en-US" sz="2400" u="none" strike="noStrike" dirty="0">
                <a:effectLst/>
                <a:latin typeface="+mj-lt"/>
                <a:ea typeface="Times New Roman" panose="02020603050405020304" pitchFamily="18" charset="0"/>
              </a:rPr>
              <a:t>Today, Epyllion group is capable of producing 92,000 pieces of readymade garments in a day.</a:t>
            </a:r>
            <a:endParaRPr lang="en-US" sz="2400" u="none" strike="noStrike" dirty="0">
              <a:effectLst/>
              <a:latin typeface="+mj-lt"/>
              <a:ea typeface="Arial" panose="020B0604020202020204" pitchFamily="34" charset="0"/>
            </a:endParaRPr>
          </a:p>
          <a:p>
            <a:pPr marR="0" indent="0">
              <a:lnSpc>
                <a:spcPct val="110000"/>
              </a:lnSpc>
              <a:spcBef>
                <a:spcPts val="0"/>
              </a:spcBef>
              <a:spcAft>
                <a:spcPts val="0"/>
              </a:spcAft>
              <a:buNone/>
            </a:pPr>
            <a:endParaRPr lang="en-US" sz="2400" dirty="0">
              <a:effectLst/>
              <a:latin typeface="+mj-lt"/>
              <a:ea typeface="Arial" panose="020B0604020202020204" pitchFamily="34" charset="0"/>
            </a:endParaRPr>
          </a:p>
          <a:p>
            <a:pPr marL="0" indent="0">
              <a:lnSpc>
                <a:spcPct val="110000"/>
              </a:lnSpc>
              <a:buNone/>
            </a:pPr>
            <a:endParaRPr lang="en-US" dirty="0"/>
          </a:p>
        </p:txBody>
      </p:sp>
      <p:pic>
        <p:nvPicPr>
          <p:cNvPr id="6" name="Graphic 5" descr="Greek Temple outline">
            <a:extLst>
              <a:ext uri="{FF2B5EF4-FFF2-40B4-BE49-F238E27FC236}">
                <a16:creationId xmlns:a16="http://schemas.microsoft.com/office/drawing/2014/main" id="{046E24AE-ADA0-870C-BC4E-D8A461BC7A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1945" y="161817"/>
            <a:ext cx="2117833" cy="2117833"/>
          </a:xfrm>
          <a:prstGeom prst="rect">
            <a:avLst/>
          </a:prstGeom>
        </p:spPr>
      </p:pic>
    </p:spTree>
    <p:extLst>
      <p:ext uri="{BB962C8B-B14F-4D97-AF65-F5344CB8AC3E}">
        <p14:creationId xmlns:p14="http://schemas.microsoft.com/office/powerpoint/2010/main" val="1008533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27A9C8-CB52-60EC-E221-E61F425DA273}"/>
              </a:ext>
            </a:extLst>
          </p:cNvPr>
          <p:cNvSpPr>
            <a:spLocks noGrp="1"/>
          </p:cNvSpPr>
          <p:nvPr>
            <p:ph idx="1"/>
          </p:nvPr>
        </p:nvSpPr>
        <p:spPr>
          <a:xfrm>
            <a:off x="870184" y="463826"/>
            <a:ext cx="10451631" cy="5685181"/>
          </a:xfrm>
        </p:spPr>
        <p:txBody>
          <a:bodyPr>
            <a:normAutofit lnSpcReduction="10000"/>
          </a:bodyPr>
          <a:lstStyle/>
          <a:p>
            <a:pPr marL="0" marR="0" indent="0">
              <a:lnSpc>
                <a:spcPct val="115000"/>
              </a:lnSpc>
              <a:spcBef>
                <a:spcPts val="0"/>
              </a:spcBef>
              <a:spcAft>
                <a:spcPts val="0"/>
              </a:spcAft>
              <a:buNone/>
            </a:pPr>
            <a:r>
              <a:rPr lang="en-US" sz="2800" b="1" dirty="0">
                <a:effectLst/>
                <a:latin typeface="+mj-lt"/>
                <a:ea typeface="Arial" panose="020B0604020202020204" pitchFamily="34" charset="0"/>
              </a:rPr>
              <a:t>Vision:</a:t>
            </a:r>
          </a:p>
          <a:p>
            <a:pPr marL="0" marR="0" indent="0">
              <a:lnSpc>
                <a:spcPct val="115000"/>
              </a:lnSpc>
              <a:spcBef>
                <a:spcPts val="0"/>
              </a:spcBef>
              <a:spcAft>
                <a:spcPts val="0"/>
              </a:spcAft>
              <a:buNone/>
            </a:pPr>
            <a:endParaRPr lang="en-US" sz="2800" b="1" dirty="0">
              <a:effectLst/>
              <a:latin typeface="+mj-lt"/>
              <a:ea typeface="Arial" panose="020B0604020202020204" pitchFamily="34" charset="0"/>
            </a:endParaRPr>
          </a:p>
          <a:p>
            <a:pPr marL="0" marR="0" indent="0">
              <a:lnSpc>
                <a:spcPct val="115000"/>
              </a:lnSpc>
              <a:spcBef>
                <a:spcPts val="0"/>
              </a:spcBef>
              <a:spcAft>
                <a:spcPts val="0"/>
              </a:spcAft>
              <a:buNone/>
            </a:pPr>
            <a:r>
              <a:rPr lang="en-US" dirty="0">
                <a:effectLst/>
                <a:latin typeface="+mj-lt"/>
                <a:ea typeface="Times New Roman" panose="02020603050405020304" pitchFamily="18" charset="0"/>
              </a:rPr>
              <a:t>Epyllion became the lifestyle of its personnel , suppliers and buyers as </a:t>
            </a:r>
            <a:r>
              <a:rPr lang="en-US" dirty="0" err="1">
                <a:effectLst/>
                <a:latin typeface="+mj-lt"/>
                <a:ea typeface="Times New Roman" panose="02020603050405020304" pitchFamily="18" charset="0"/>
              </a:rPr>
              <a:t>well.Our</a:t>
            </a:r>
            <a:r>
              <a:rPr lang="en-US" dirty="0">
                <a:effectLst/>
                <a:latin typeface="+mj-lt"/>
                <a:ea typeface="Times New Roman" panose="02020603050405020304" pitchFamily="18" charset="0"/>
              </a:rPr>
              <a:t> vision is to become a window through which all our interacting parties can see and feel their prospect and dream about their success. Epyllion will become a lifestyle towards its employees, suppliers, buyers and above all shall become a role model of a green corporate house which will be regarded as an icon brand in the country.</a:t>
            </a:r>
            <a:endParaRPr lang="en-US" dirty="0">
              <a:effectLst/>
              <a:latin typeface="+mj-lt"/>
              <a:ea typeface="Arial" panose="020B0604020202020204" pitchFamily="34" charset="0"/>
            </a:endParaRPr>
          </a:p>
          <a:p>
            <a:pPr marL="0" indent="0">
              <a:buNone/>
            </a:pPr>
            <a:endParaRPr lang="en-US" sz="2400" dirty="0">
              <a:latin typeface="+mj-lt"/>
            </a:endParaRPr>
          </a:p>
          <a:p>
            <a:pPr marL="0" marR="0" indent="0">
              <a:lnSpc>
                <a:spcPct val="115000"/>
              </a:lnSpc>
              <a:spcBef>
                <a:spcPts val="0"/>
              </a:spcBef>
              <a:spcAft>
                <a:spcPts val="0"/>
              </a:spcAft>
              <a:buNone/>
            </a:pPr>
            <a:r>
              <a:rPr lang="en-US" sz="2800" b="1" dirty="0">
                <a:effectLst/>
                <a:latin typeface="+mj-lt"/>
                <a:ea typeface="Times New Roman" panose="02020603050405020304" pitchFamily="18" charset="0"/>
              </a:rPr>
              <a:t>Mission:</a:t>
            </a:r>
          </a:p>
          <a:p>
            <a:pPr marL="0" marR="0" indent="0">
              <a:lnSpc>
                <a:spcPct val="115000"/>
              </a:lnSpc>
              <a:spcBef>
                <a:spcPts val="0"/>
              </a:spcBef>
              <a:spcAft>
                <a:spcPts val="0"/>
              </a:spcAft>
              <a:buNone/>
            </a:pPr>
            <a:endParaRPr lang="en-US" sz="2800" dirty="0">
              <a:effectLst/>
              <a:latin typeface="+mj-lt"/>
              <a:ea typeface="Arial" panose="020B0604020202020204" pitchFamily="34" charset="0"/>
            </a:endParaRPr>
          </a:p>
          <a:p>
            <a:pPr marL="0" marR="0" indent="0">
              <a:lnSpc>
                <a:spcPct val="115000"/>
              </a:lnSpc>
              <a:spcBef>
                <a:spcPts val="0"/>
              </a:spcBef>
              <a:spcAft>
                <a:spcPts val="0"/>
              </a:spcAft>
              <a:buNone/>
            </a:pPr>
            <a:r>
              <a:rPr lang="en-US" dirty="0">
                <a:effectLst/>
                <a:latin typeface="+mj-lt"/>
                <a:ea typeface="Times New Roman" panose="02020603050405020304" pitchFamily="18" charset="0"/>
              </a:rPr>
              <a:t>Epyllion will be known as an entity whose main driven force is its human resources. With such a motivated, high skilled and professional workforce, Epyllion has started marching towards its glory of success which is not profit but to enjoy the joy of life.</a:t>
            </a:r>
            <a:endParaRPr lang="en-US" dirty="0">
              <a:effectLst/>
              <a:latin typeface="+mj-lt"/>
              <a:ea typeface="Arial" panose="020B0604020202020204" pitchFamily="34" charset="0"/>
            </a:endParaRPr>
          </a:p>
          <a:p>
            <a:pPr marL="0" indent="0">
              <a:buNone/>
            </a:pPr>
            <a:endParaRPr lang="en-US" dirty="0"/>
          </a:p>
        </p:txBody>
      </p:sp>
      <p:pic>
        <p:nvPicPr>
          <p:cNvPr id="5" name="Graphic 4" descr="Lightbulb and pencil outline">
            <a:extLst>
              <a:ext uri="{FF2B5EF4-FFF2-40B4-BE49-F238E27FC236}">
                <a16:creationId xmlns:a16="http://schemas.microsoft.com/office/drawing/2014/main" id="{9784F124-993E-9CB6-E3A6-0AFDF46CC0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1028" y="251793"/>
            <a:ext cx="914400" cy="914400"/>
          </a:xfrm>
          <a:prstGeom prst="rect">
            <a:avLst/>
          </a:prstGeom>
        </p:spPr>
      </p:pic>
      <p:pic>
        <p:nvPicPr>
          <p:cNvPr id="7" name="Graphic 6" descr="Bullseye outline">
            <a:extLst>
              <a:ext uri="{FF2B5EF4-FFF2-40B4-BE49-F238E27FC236}">
                <a16:creationId xmlns:a16="http://schemas.microsoft.com/office/drawing/2014/main" id="{D69145F5-6785-F567-9A79-4966E2B60D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1043" y="3641034"/>
            <a:ext cx="914400" cy="914400"/>
          </a:xfrm>
          <a:prstGeom prst="rect">
            <a:avLst/>
          </a:prstGeom>
        </p:spPr>
      </p:pic>
    </p:spTree>
    <p:extLst>
      <p:ext uri="{BB962C8B-B14F-4D97-AF65-F5344CB8AC3E}">
        <p14:creationId xmlns:p14="http://schemas.microsoft.com/office/powerpoint/2010/main" val="1990253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B86A0C7A-BA29-68A1-C96D-E49E60D0A400}"/>
              </a:ext>
            </a:extLst>
          </p:cNvPr>
          <p:cNvGraphicFramePr>
            <a:graphicFrameLocks noGrp="1"/>
          </p:cNvGraphicFramePr>
          <p:nvPr>
            <p:ph idx="1"/>
            <p:extLst>
              <p:ext uri="{D42A27DB-BD31-4B8C-83A1-F6EECF244321}">
                <p14:modId xmlns:p14="http://schemas.microsoft.com/office/powerpoint/2010/main" val="479679767"/>
              </p:ext>
            </p:extLst>
          </p:nvPr>
        </p:nvGraphicFramePr>
        <p:xfrm>
          <a:off x="516835" y="1022636"/>
          <a:ext cx="10756046" cy="4954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007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3EE6EA0B-C562-460F-AF05-4E9EAEAD6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522FBB9-9BDC-2807-F927-7FA20A74352B}"/>
              </a:ext>
            </a:extLst>
          </p:cNvPr>
          <p:cNvSpPr>
            <a:spLocks noGrp="1"/>
          </p:cNvSpPr>
          <p:nvPr>
            <p:ph type="subTitle" idx="1"/>
          </p:nvPr>
        </p:nvSpPr>
        <p:spPr>
          <a:xfrm>
            <a:off x="5753687" y="961576"/>
            <a:ext cx="4951827" cy="4934848"/>
          </a:xfrm>
        </p:spPr>
        <p:txBody>
          <a:bodyPr anchor="t">
            <a:normAutofit/>
          </a:bodyPr>
          <a:lstStyle/>
          <a:p>
            <a:pPr algn="l">
              <a:lnSpc>
                <a:spcPct val="110000"/>
              </a:lnSpc>
            </a:pPr>
            <a:r>
              <a:rPr lang="en-GB" sz="3200" b="1" dirty="0">
                <a:latin typeface="+mj-lt"/>
              </a:rPr>
              <a:t>Real Estate</a:t>
            </a:r>
            <a:r>
              <a:rPr lang="en-GB" sz="4000" b="1" dirty="0">
                <a:latin typeface="+mj-lt"/>
              </a:rPr>
              <a:t>-</a:t>
            </a:r>
          </a:p>
          <a:p>
            <a:pPr algn="l">
              <a:lnSpc>
                <a:spcPct val="110000"/>
              </a:lnSpc>
            </a:pPr>
            <a:r>
              <a:rPr lang="en-GB" sz="1600" dirty="0">
                <a:latin typeface="+mj-lt"/>
              </a:rPr>
              <a:t>Nina Holdings Limited [NHL]</a:t>
            </a:r>
          </a:p>
          <a:p>
            <a:pPr algn="l">
              <a:lnSpc>
                <a:spcPct val="110000"/>
              </a:lnSpc>
            </a:pPr>
            <a:endParaRPr lang="en-GB" sz="1600" dirty="0">
              <a:latin typeface="+mj-lt"/>
            </a:endParaRPr>
          </a:p>
          <a:p>
            <a:pPr algn="l">
              <a:lnSpc>
                <a:spcPct val="110000"/>
              </a:lnSpc>
            </a:pPr>
            <a:r>
              <a:rPr lang="en-GB" sz="3200" b="1" dirty="0">
                <a:latin typeface="+mj-lt"/>
              </a:rPr>
              <a:t>Food &amp; Beverage Unit-</a:t>
            </a:r>
          </a:p>
          <a:p>
            <a:pPr algn="l">
              <a:lnSpc>
                <a:spcPct val="110000"/>
              </a:lnSpc>
            </a:pPr>
            <a:r>
              <a:rPr lang="en-GB" sz="1600" dirty="0">
                <a:latin typeface="+mj-lt"/>
              </a:rPr>
              <a:t>Epyllion Food &amp; Beverage Limited [EFBL]</a:t>
            </a:r>
          </a:p>
          <a:p>
            <a:pPr algn="l">
              <a:lnSpc>
                <a:spcPct val="110000"/>
              </a:lnSpc>
            </a:pPr>
            <a:endParaRPr lang="en-GB" sz="1600" dirty="0">
              <a:latin typeface="+mj-lt"/>
            </a:endParaRPr>
          </a:p>
          <a:p>
            <a:pPr algn="l">
              <a:lnSpc>
                <a:spcPct val="110000"/>
              </a:lnSpc>
            </a:pPr>
            <a:r>
              <a:rPr lang="en-GB" sz="3200" b="1" dirty="0">
                <a:latin typeface="+mj-lt"/>
              </a:rPr>
              <a:t>Retail  Brand -Sailor : </a:t>
            </a:r>
          </a:p>
          <a:p>
            <a:pPr algn="l">
              <a:lnSpc>
                <a:spcPct val="110000"/>
              </a:lnSpc>
            </a:pPr>
            <a:r>
              <a:rPr lang="en-GB" sz="1600" dirty="0">
                <a:latin typeface="+mj-lt"/>
              </a:rPr>
              <a:t>With the theme “Sailing Life” Sailor launched in 2015. Now it’s a famous clothing brand. Sailor is a sister concern brand of Epyllion group.</a:t>
            </a:r>
          </a:p>
          <a:p>
            <a:pPr algn="l">
              <a:lnSpc>
                <a:spcPct val="110000"/>
              </a:lnSpc>
            </a:pPr>
            <a:endParaRPr lang="en-GB" sz="1600" dirty="0">
              <a:latin typeface="+mj-lt"/>
            </a:endParaRPr>
          </a:p>
          <a:p>
            <a:pPr algn="l">
              <a:lnSpc>
                <a:spcPct val="110000"/>
              </a:lnSpc>
            </a:pPr>
            <a:endParaRPr lang="en-US" sz="1600" dirty="0">
              <a:latin typeface="+mj-lt"/>
            </a:endParaRPr>
          </a:p>
          <a:p>
            <a:pPr algn="l">
              <a:lnSpc>
                <a:spcPct val="110000"/>
              </a:lnSpc>
            </a:pPr>
            <a:endParaRPr lang="en-US" sz="1600" dirty="0">
              <a:latin typeface="+mj-lt"/>
            </a:endParaRPr>
          </a:p>
        </p:txBody>
      </p:sp>
      <p:sp>
        <p:nvSpPr>
          <p:cNvPr id="7" name="Subtitle 2">
            <a:extLst>
              <a:ext uri="{FF2B5EF4-FFF2-40B4-BE49-F238E27FC236}">
                <a16:creationId xmlns:a16="http://schemas.microsoft.com/office/drawing/2014/main" id="{F02C943C-DCB1-AEE0-693F-2844A1FCBACC}"/>
              </a:ext>
            </a:extLst>
          </p:cNvPr>
          <p:cNvSpPr txBox="1">
            <a:spLocks/>
          </p:cNvSpPr>
          <p:nvPr/>
        </p:nvSpPr>
        <p:spPr>
          <a:xfrm>
            <a:off x="574431" y="968326"/>
            <a:ext cx="4951827" cy="4934848"/>
          </a:xfrm>
          <a:prstGeom prst="rect">
            <a:avLst/>
          </a:prstGeom>
        </p:spPr>
        <p:txBody>
          <a:bodyPr vert="horz" lIns="91440" tIns="45720" rIns="91440" bIns="45720" rtlCol="0" anchor="t">
            <a:norm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lnSpc>
                <a:spcPct val="110000"/>
              </a:lnSpc>
            </a:pPr>
            <a:r>
              <a:rPr lang="en-US" sz="3200" b="1" dirty="0">
                <a:latin typeface="+mj-lt"/>
              </a:rPr>
              <a:t>Backward Linkage-</a:t>
            </a:r>
          </a:p>
          <a:p>
            <a:pPr algn="l">
              <a:lnSpc>
                <a:spcPct val="110000"/>
              </a:lnSpc>
            </a:pPr>
            <a:r>
              <a:rPr lang="en-US" sz="1600" dirty="0">
                <a:latin typeface="+mj-lt"/>
              </a:rPr>
              <a:t>Textile unit</a:t>
            </a:r>
          </a:p>
          <a:p>
            <a:pPr algn="l">
              <a:lnSpc>
                <a:spcPct val="110000"/>
              </a:lnSpc>
            </a:pPr>
            <a:r>
              <a:rPr lang="en-US" sz="1600" dirty="0">
                <a:latin typeface="+mj-lt"/>
              </a:rPr>
              <a:t>Epyllion </a:t>
            </a:r>
            <a:r>
              <a:rPr lang="en-US" sz="1600" dirty="0" err="1">
                <a:latin typeface="+mj-lt"/>
              </a:rPr>
              <a:t>Knitex</a:t>
            </a:r>
            <a:r>
              <a:rPr lang="en-US" sz="1600" dirty="0">
                <a:latin typeface="+mj-lt"/>
              </a:rPr>
              <a:t> Limited [EKL]</a:t>
            </a:r>
          </a:p>
          <a:p>
            <a:pPr algn="l">
              <a:lnSpc>
                <a:spcPct val="110000"/>
              </a:lnSpc>
            </a:pPr>
            <a:r>
              <a:rPr lang="en-US" sz="1600" dirty="0">
                <a:latin typeface="+mj-lt"/>
              </a:rPr>
              <a:t>Epyllion Fabrics Limited [EFL]</a:t>
            </a:r>
          </a:p>
          <a:p>
            <a:pPr algn="l">
              <a:lnSpc>
                <a:spcPct val="110000"/>
              </a:lnSpc>
            </a:pPr>
            <a:endParaRPr lang="en-US" sz="1600" dirty="0">
              <a:latin typeface="+mj-lt"/>
            </a:endParaRPr>
          </a:p>
          <a:p>
            <a:pPr algn="l">
              <a:lnSpc>
                <a:spcPct val="110000"/>
              </a:lnSpc>
            </a:pPr>
            <a:r>
              <a:rPr lang="en-US" sz="1600" dirty="0">
                <a:latin typeface="+mj-lt"/>
              </a:rPr>
              <a:t>Testing Laboratory</a:t>
            </a:r>
          </a:p>
          <a:p>
            <a:pPr algn="l">
              <a:lnSpc>
                <a:spcPct val="110000"/>
              </a:lnSpc>
            </a:pPr>
            <a:r>
              <a:rPr lang="en-US" sz="1600" dirty="0">
                <a:latin typeface="+mj-lt"/>
              </a:rPr>
              <a:t>Epyllion Testing Lab Limited [ETLL]</a:t>
            </a:r>
          </a:p>
          <a:p>
            <a:pPr algn="l">
              <a:lnSpc>
                <a:spcPct val="110000"/>
              </a:lnSpc>
            </a:pPr>
            <a:endParaRPr lang="en-US" sz="1600" dirty="0">
              <a:latin typeface="+mj-lt"/>
            </a:endParaRPr>
          </a:p>
          <a:p>
            <a:pPr algn="l">
              <a:lnSpc>
                <a:spcPct val="110000"/>
              </a:lnSpc>
            </a:pPr>
            <a:r>
              <a:rPr lang="en-US" sz="1600" dirty="0">
                <a:latin typeface="+mj-lt"/>
              </a:rPr>
              <a:t>Washing Unit</a:t>
            </a:r>
          </a:p>
          <a:p>
            <a:pPr algn="l">
              <a:lnSpc>
                <a:spcPct val="110000"/>
              </a:lnSpc>
            </a:pPr>
            <a:r>
              <a:rPr lang="en-US" sz="1600" dirty="0">
                <a:latin typeface="+mj-lt"/>
              </a:rPr>
              <a:t>Epyllion Washing Unit [EWL]</a:t>
            </a:r>
          </a:p>
          <a:p>
            <a:pPr algn="l">
              <a:lnSpc>
                <a:spcPct val="110000"/>
              </a:lnSpc>
            </a:pPr>
            <a:endParaRPr lang="en-US" sz="1600" dirty="0">
              <a:latin typeface="+mj-lt"/>
            </a:endParaRPr>
          </a:p>
          <a:p>
            <a:pPr algn="l">
              <a:lnSpc>
                <a:spcPct val="110000"/>
              </a:lnSpc>
            </a:pPr>
            <a:endParaRPr lang="en-US" sz="1600" dirty="0">
              <a:latin typeface="+mj-lt"/>
            </a:endParaRPr>
          </a:p>
          <a:p>
            <a:pPr algn="l">
              <a:lnSpc>
                <a:spcPct val="110000"/>
              </a:lnSpc>
            </a:pPr>
            <a:endParaRPr lang="en-US" sz="1600" dirty="0">
              <a:latin typeface="+mj-lt"/>
            </a:endParaRPr>
          </a:p>
        </p:txBody>
      </p:sp>
    </p:spTree>
    <p:extLst>
      <p:ext uri="{BB962C8B-B14F-4D97-AF65-F5344CB8AC3E}">
        <p14:creationId xmlns:p14="http://schemas.microsoft.com/office/powerpoint/2010/main" val="4391495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
  <TotalTime>231</TotalTime>
  <Words>1345</Words>
  <Application>Microsoft Office PowerPoint</Application>
  <PresentationFormat>Widescreen</PresentationFormat>
  <Paragraphs>178</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Algerian</vt:lpstr>
      <vt:lpstr>Arial</vt:lpstr>
      <vt:lpstr>Bookman Old Style</vt:lpstr>
      <vt:lpstr>Calibri</vt:lpstr>
      <vt:lpstr>Rockwell</vt:lpstr>
      <vt:lpstr>Symbol</vt:lpstr>
      <vt:lpstr>Times New Roman</vt:lpstr>
      <vt:lpstr>Wingdings</vt:lpstr>
      <vt:lpstr>Damask</vt:lpstr>
      <vt:lpstr>Sailor</vt:lpstr>
      <vt:lpstr>Executive summary</vt:lpstr>
      <vt:lpstr>PowerPoint Presentation</vt:lpstr>
      <vt:lpstr>Introduction and overview </vt:lpstr>
      <vt:lpstr>Introduction and overview </vt:lpstr>
      <vt:lpstr>Organizational Profile:</vt:lpstr>
      <vt:lpstr>PowerPoint Presentation</vt:lpstr>
      <vt:lpstr>PowerPoint Presentation</vt:lpstr>
      <vt:lpstr>PowerPoint Presentation</vt:lpstr>
      <vt:lpstr>Marketing Strategy  Segmentation: </vt:lpstr>
      <vt:lpstr>Demographic  </vt:lpstr>
      <vt:lpstr>Behavioral</vt:lpstr>
      <vt:lpstr>PowerPoint Presentation</vt:lpstr>
      <vt:lpstr>PowerPoint Presentation</vt:lpstr>
      <vt:lpstr>Product  Product line :  </vt:lpstr>
      <vt:lpstr>PowerPoint Presentation</vt:lpstr>
      <vt:lpstr>PowerPoint Presentation</vt:lpstr>
      <vt:lpstr>PowerPoint Presentation</vt:lpstr>
      <vt:lpstr>Marketing Mix Distribution</vt:lpstr>
      <vt:lpstr>Marketing Mix Distribution</vt:lpstr>
      <vt:lpstr>Marketing Mix Promotional Mix</vt:lpstr>
      <vt:lpstr>Marketing Mix Promotional Mix</vt:lpstr>
      <vt:lpstr>Marketing Mix Promotional Mix</vt:lpstr>
      <vt:lpstr>Marketing Mix Promotional Mix</vt:lpstr>
      <vt:lpstr>SWOT Analysis for Sailor:  </vt:lpstr>
      <vt:lpstr>PowerPoint Presentation</vt:lpstr>
      <vt:lpstr>Recommendation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Sailor</dc:title>
  <dc:creator>Samiu Esika Upoma</dc:creator>
  <cp:lastModifiedBy>Samiu Esika Upoma</cp:lastModifiedBy>
  <cp:revision>1</cp:revision>
  <dcterms:created xsi:type="dcterms:W3CDTF">2022-05-07T13:22:21Z</dcterms:created>
  <dcterms:modified xsi:type="dcterms:W3CDTF">2022-05-07T17:13:35Z</dcterms:modified>
</cp:coreProperties>
</file>